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6"/>
  </p:handoutMasterIdLst>
  <p:sldIdLst>
    <p:sldId id="256" r:id="rId2"/>
    <p:sldId id="257" r:id="rId3"/>
    <p:sldId id="279" r:id="rId4"/>
    <p:sldId id="295" r:id="rId5"/>
    <p:sldId id="296" r:id="rId6"/>
    <p:sldId id="285" r:id="rId7"/>
    <p:sldId id="297" r:id="rId8"/>
    <p:sldId id="294" r:id="rId9"/>
    <p:sldId id="291" r:id="rId10"/>
    <p:sldId id="263" r:id="rId11"/>
    <p:sldId id="283" r:id="rId12"/>
    <p:sldId id="299" r:id="rId13"/>
    <p:sldId id="270" r:id="rId14"/>
    <p:sldId id="28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197"/>
  </p:normalViewPr>
  <p:slideViewPr>
    <p:cSldViewPr snapToGrid="0" snapToObjects="1">
      <p:cViewPr varScale="1">
        <p:scale>
          <a:sx n="113" d="100"/>
          <a:sy n="113" d="100"/>
        </p:scale>
        <p:origin x="520" y="176"/>
      </p:cViewPr>
      <p:guideLst/>
    </p:cSldViewPr>
  </p:slideViewPr>
  <p:notesTextViewPr>
    <p:cViewPr>
      <p:scale>
        <a:sx n="1" d="1"/>
        <a:sy n="1" d="1"/>
      </p:scale>
      <p:origin x="0" y="0"/>
    </p:cViewPr>
  </p:notesTextViewPr>
  <p:notesViewPr>
    <p:cSldViewPr snapToGrid="0" snapToObjects="1">
      <p:cViewPr varScale="1">
        <p:scale>
          <a:sx n="86" d="100"/>
          <a:sy n="86" d="100"/>
        </p:scale>
        <p:origin x="39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2731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ctrTitle"/>
          </p:nvPr>
        </p:nvSpPr>
        <p:spPr>
          <a:xfrm>
            <a:off x="3962399" y="1964267"/>
            <a:ext cx="7197727"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4"/>
            <a:ext cx="7197727"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9" y="5870577"/>
            <a:ext cx="1600200" cy="377825"/>
          </a:xfrm>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a:xfrm>
            <a:off x="3962399" y="5870577"/>
            <a:ext cx="4893959" cy="377825"/>
          </a:xfrm>
        </p:spPr>
        <p:txBody>
          <a:bodyPr/>
          <a:lstStyle/>
          <a:p>
            <a:endParaRPr lang="en-US" dirty="0"/>
          </a:p>
        </p:txBody>
      </p:sp>
      <p:sp>
        <p:nvSpPr>
          <p:cNvPr id="6" name="Slide Number Placeholder 5"/>
          <p:cNvSpPr>
            <a:spLocks noGrp="1"/>
          </p:cNvSpPr>
          <p:nvPr>
            <p:ph type="sldNum" sz="quarter" idx="12"/>
          </p:nvPr>
        </p:nvSpPr>
        <p:spPr>
          <a:xfrm>
            <a:off x="10608959" y="5870577"/>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1"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1"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1"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1" y="609603"/>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9" y="609603"/>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6"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4"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7"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9" y="609603"/>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1"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1" y="609603"/>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2"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1"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2" y="609602"/>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Vertical Title 1"/>
          <p:cNvSpPr>
            <a:spLocks noGrp="1"/>
          </p:cNvSpPr>
          <p:nvPr>
            <p:ph type="title" orient="vert"/>
          </p:nvPr>
        </p:nvSpPr>
        <p:spPr>
          <a:xfrm>
            <a:off x="8658675" y="609601"/>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1"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1"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5"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9"/>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5"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4"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5"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7"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4" y="914400"/>
            <a:ext cx="3280975"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2" y="609602"/>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2" y="2142069"/>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7"/>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1/28/23</a:t>
            </a:fld>
            <a:endParaRPr lang="en-US" dirty="0"/>
          </a:p>
        </p:txBody>
      </p:sp>
      <p:sp>
        <p:nvSpPr>
          <p:cNvPr id="5" name="Footer Placeholder 4"/>
          <p:cNvSpPr>
            <a:spLocks noGrp="1"/>
          </p:cNvSpPr>
          <p:nvPr>
            <p:ph type="ftr" sz="quarter" idx="3"/>
          </p:nvPr>
        </p:nvSpPr>
        <p:spPr>
          <a:xfrm>
            <a:off x="685801" y="5870577"/>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2" y="5870577"/>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C895F7-4E59-40FB-87DD-ACE47F94C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62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Inside view of a red umbrella">
            <a:extLst>
              <a:ext uri="{FF2B5EF4-FFF2-40B4-BE49-F238E27FC236}">
                <a16:creationId xmlns:a16="http://schemas.microsoft.com/office/drawing/2014/main" id="{9BC59031-E145-0C82-86E1-73695CE97A9E}"/>
              </a:ext>
            </a:extLst>
          </p:cNvPr>
          <p:cNvPicPr>
            <a:picLocks noChangeAspect="1"/>
          </p:cNvPicPr>
          <p:nvPr/>
        </p:nvPicPr>
        <p:blipFill rotWithShape="1">
          <a:blip r:embed="rId3">
            <a:alphaModFix amt="20000"/>
          </a:blip>
          <a:srcRect t="15730"/>
          <a:stretch/>
        </p:blipFill>
        <p:spPr>
          <a:xfrm>
            <a:off x="20" y="14298"/>
            <a:ext cx="12191980" cy="6857990"/>
          </a:xfrm>
          <a:prstGeom prst="rect">
            <a:avLst/>
          </a:prstGeom>
        </p:spPr>
      </p:pic>
      <p:pic>
        <p:nvPicPr>
          <p:cNvPr id="11" name="Picture 10">
            <a:extLst>
              <a:ext uri="{FF2B5EF4-FFF2-40B4-BE49-F238E27FC236}">
                <a16:creationId xmlns:a16="http://schemas.microsoft.com/office/drawing/2014/main" id="{1A4C720E-710D-44F8-A8D7-2BAA61E1814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mt="51000"/>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a:extLst>
              <a:ext uri="{FF2B5EF4-FFF2-40B4-BE49-F238E27FC236}">
                <a16:creationId xmlns:a16="http://schemas.microsoft.com/office/drawing/2014/main" id="{61F17C17-1D14-9548-B775-515C229FBE56}"/>
              </a:ext>
            </a:extLst>
          </p:cNvPr>
          <p:cNvSpPr>
            <a:spLocks noGrp="1"/>
          </p:cNvSpPr>
          <p:nvPr>
            <p:ph type="ctrTitle"/>
          </p:nvPr>
        </p:nvSpPr>
        <p:spPr>
          <a:xfrm>
            <a:off x="3962399" y="1964267"/>
            <a:ext cx="7197726" cy="2421464"/>
          </a:xfrm>
        </p:spPr>
        <p:txBody>
          <a:bodyPr>
            <a:normAutofit/>
          </a:bodyPr>
          <a:lstStyle/>
          <a:p>
            <a:r>
              <a:rPr lang="en-US"/>
              <a:t>Hospitality</a:t>
            </a:r>
            <a:endParaRPr lang="en-US" dirty="0"/>
          </a:p>
        </p:txBody>
      </p:sp>
      <p:sp>
        <p:nvSpPr>
          <p:cNvPr id="3" name="Subtitle 2">
            <a:extLst>
              <a:ext uri="{FF2B5EF4-FFF2-40B4-BE49-F238E27FC236}">
                <a16:creationId xmlns:a16="http://schemas.microsoft.com/office/drawing/2014/main" id="{9A72D644-5DC0-2648-8992-74E0313BD27B}"/>
              </a:ext>
            </a:extLst>
          </p:cNvPr>
          <p:cNvSpPr>
            <a:spLocks noGrp="1"/>
          </p:cNvSpPr>
          <p:nvPr>
            <p:ph type="subTitle" idx="1"/>
          </p:nvPr>
        </p:nvSpPr>
        <p:spPr>
          <a:xfrm>
            <a:off x="3962399" y="4385736"/>
            <a:ext cx="7197726" cy="1405467"/>
          </a:xfrm>
        </p:spPr>
        <p:txBody>
          <a:bodyPr>
            <a:normAutofit/>
          </a:bodyPr>
          <a:lstStyle/>
          <a:p>
            <a:r>
              <a:rPr lang="en-US" sz="3600"/>
              <a:t>From the Greek </a:t>
            </a:r>
            <a:r>
              <a:rPr lang="en-US" sz="3600" i="1"/>
              <a:t>philoxenia</a:t>
            </a:r>
            <a:endParaRPr lang="en-US" sz="3600" i="1" dirty="0"/>
          </a:p>
        </p:txBody>
      </p:sp>
    </p:spTree>
    <p:extLst>
      <p:ext uri="{BB962C8B-B14F-4D97-AF65-F5344CB8AC3E}">
        <p14:creationId xmlns:p14="http://schemas.microsoft.com/office/powerpoint/2010/main" val="14817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54309F57-B331-41A7-9154-15EC2AF45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845162" cy="6858000"/>
          </a:xfrm>
          <a:custGeom>
            <a:avLst/>
            <a:gdLst>
              <a:gd name="connsiteX0" fmla="*/ 0 w 8845162"/>
              <a:gd name="connsiteY0" fmla="*/ 0 h 6858000"/>
              <a:gd name="connsiteX1" fmla="*/ 6265248 w 8845162"/>
              <a:gd name="connsiteY1" fmla="*/ 0 h 6858000"/>
              <a:gd name="connsiteX2" fmla="*/ 7537703 w 8845162"/>
              <a:gd name="connsiteY2" fmla="*/ 0 h 6858000"/>
              <a:gd name="connsiteX3" fmla="*/ 8845162 w 8845162"/>
              <a:gd name="connsiteY3" fmla="*/ 0 h 6858000"/>
              <a:gd name="connsiteX4" fmla="*/ 8845162 w 8845162"/>
              <a:gd name="connsiteY4" fmla="*/ 6858000 h 6858000"/>
              <a:gd name="connsiteX5" fmla="*/ 7537703 w 8845162"/>
              <a:gd name="connsiteY5" fmla="*/ 6858000 h 6858000"/>
              <a:gd name="connsiteX6" fmla="*/ 6265248 w 8845162"/>
              <a:gd name="connsiteY6" fmla="*/ 6858000 h 6858000"/>
              <a:gd name="connsiteX7" fmla="*/ 20957 w 8845162"/>
              <a:gd name="connsiteY7" fmla="*/ 6858000 h 6858000"/>
              <a:gd name="connsiteX8" fmla="*/ 46002 w 8845162"/>
              <a:gd name="connsiteY8" fmla="*/ 6702325 h 6858000"/>
              <a:gd name="connsiteX9" fmla="*/ 69870 w 8845162"/>
              <a:gd name="connsiteY9" fmla="*/ 6547334 h 6858000"/>
              <a:gd name="connsiteX10" fmla="*/ 93234 w 8845162"/>
              <a:gd name="connsiteY10" fmla="*/ 6391658 h 6858000"/>
              <a:gd name="connsiteX11" fmla="*/ 113237 w 8845162"/>
              <a:gd name="connsiteY11" fmla="*/ 6235295 h 6858000"/>
              <a:gd name="connsiteX12" fmla="*/ 133409 w 8845162"/>
              <a:gd name="connsiteY12" fmla="*/ 6079619 h 6858000"/>
              <a:gd name="connsiteX13" fmla="*/ 152234 w 8845162"/>
              <a:gd name="connsiteY13" fmla="*/ 5923256 h 6858000"/>
              <a:gd name="connsiteX14" fmla="*/ 168370 w 8845162"/>
              <a:gd name="connsiteY14" fmla="*/ 5768951 h 6858000"/>
              <a:gd name="connsiteX15" fmla="*/ 183667 w 8845162"/>
              <a:gd name="connsiteY15" fmla="*/ 5612589 h 6858000"/>
              <a:gd name="connsiteX16" fmla="*/ 197619 w 8845162"/>
              <a:gd name="connsiteY16" fmla="*/ 5456912 h 6858000"/>
              <a:gd name="connsiteX17" fmla="*/ 209720 w 8845162"/>
              <a:gd name="connsiteY17" fmla="*/ 5303979 h 6858000"/>
              <a:gd name="connsiteX18" fmla="*/ 221823 w 8845162"/>
              <a:gd name="connsiteY18" fmla="*/ 5148988 h 6858000"/>
              <a:gd name="connsiteX19" fmla="*/ 231908 w 8845162"/>
              <a:gd name="connsiteY19" fmla="*/ 4996055 h 6858000"/>
              <a:gd name="connsiteX20" fmla="*/ 239808 w 8845162"/>
              <a:gd name="connsiteY20" fmla="*/ 4843121 h 6858000"/>
              <a:gd name="connsiteX21" fmla="*/ 248045 w 8845162"/>
              <a:gd name="connsiteY21" fmla="*/ 4690874 h 6858000"/>
              <a:gd name="connsiteX22" fmla="*/ 254936 w 8845162"/>
              <a:gd name="connsiteY22" fmla="*/ 4539998 h 6858000"/>
              <a:gd name="connsiteX23" fmla="*/ 259811 w 8845162"/>
              <a:gd name="connsiteY23" fmla="*/ 4390493 h 6858000"/>
              <a:gd name="connsiteX24" fmla="*/ 264014 w 8845162"/>
              <a:gd name="connsiteY24" fmla="*/ 4240989 h 6858000"/>
              <a:gd name="connsiteX25" fmla="*/ 268047 w 8845162"/>
              <a:gd name="connsiteY25" fmla="*/ 4092856 h 6858000"/>
              <a:gd name="connsiteX26" fmla="*/ 269897 w 8845162"/>
              <a:gd name="connsiteY26" fmla="*/ 3946781 h 6858000"/>
              <a:gd name="connsiteX27" fmla="*/ 271913 w 8845162"/>
              <a:gd name="connsiteY27" fmla="*/ 3800705 h 6858000"/>
              <a:gd name="connsiteX28" fmla="*/ 272922 w 8845162"/>
              <a:gd name="connsiteY28" fmla="*/ 3656687 h 6858000"/>
              <a:gd name="connsiteX29" fmla="*/ 271913 w 8845162"/>
              <a:gd name="connsiteY29" fmla="*/ 3514041 h 6858000"/>
              <a:gd name="connsiteX30" fmla="*/ 271913 w 8845162"/>
              <a:gd name="connsiteY30" fmla="*/ 3372766 h 6858000"/>
              <a:gd name="connsiteX31" fmla="*/ 269897 w 8845162"/>
              <a:gd name="connsiteY31" fmla="*/ 3232863 h 6858000"/>
              <a:gd name="connsiteX32" fmla="*/ 266871 w 8845162"/>
              <a:gd name="connsiteY32" fmla="*/ 3095703 h 6858000"/>
              <a:gd name="connsiteX33" fmla="*/ 264014 w 8845162"/>
              <a:gd name="connsiteY33" fmla="*/ 2959915 h 6858000"/>
              <a:gd name="connsiteX34" fmla="*/ 260820 w 8845162"/>
              <a:gd name="connsiteY34" fmla="*/ 2826869 h 6858000"/>
              <a:gd name="connsiteX35" fmla="*/ 255946 w 8845162"/>
              <a:gd name="connsiteY35" fmla="*/ 2694510 h 6858000"/>
              <a:gd name="connsiteX36" fmla="*/ 250734 w 8845162"/>
              <a:gd name="connsiteY36" fmla="*/ 2564209 h 6858000"/>
              <a:gd name="connsiteX37" fmla="*/ 246028 w 8845162"/>
              <a:gd name="connsiteY37" fmla="*/ 2436650 h 6858000"/>
              <a:gd name="connsiteX38" fmla="*/ 232749 w 8845162"/>
              <a:gd name="connsiteY38" fmla="*/ 2187704 h 6858000"/>
              <a:gd name="connsiteX39" fmla="*/ 218630 w 8845162"/>
              <a:gd name="connsiteY39" fmla="*/ 1949046 h 6858000"/>
              <a:gd name="connsiteX40" fmla="*/ 203837 w 8845162"/>
              <a:gd name="connsiteY40" fmla="*/ 1719989 h 6858000"/>
              <a:gd name="connsiteX41" fmla="*/ 187532 w 8845162"/>
              <a:gd name="connsiteY41" fmla="*/ 1503276 h 6858000"/>
              <a:gd name="connsiteX42" fmla="*/ 170555 w 8845162"/>
              <a:gd name="connsiteY42" fmla="*/ 1296164 h 6858000"/>
              <a:gd name="connsiteX43" fmla="*/ 152234 w 8845162"/>
              <a:gd name="connsiteY43" fmla="*/ 1104140 h 6858000"/>
              <a:gd name="connsiteX44" fmla="*/ 134248 w 8845162"/>
              <a:gd name="connsiteY44" fmla="*/ 923775 h 6858000"/>
              <a:gd name="connsiteX45" fmla="*/ 116263 w 8845162"/>
              <a:gd name="connsiteY45" fmla="*/ 757811 h 6858000"/>
              <a:gd name="connsiteX46" fmla="*/ 99286 w 8845162"/>
              <a:gd name="connsiteY46" fmla="*/ 605564 h 6858000"/>
              <a:gd name="connsiteX47" fmla="*/ 83149 w 8845162"/>
              <a:gd name="connsiteY47" fmla="*/ 470461 h 6858000"/>
              <a:gd name="connsiteX48" fmla="*/ 67853 w 8845162"/>
              <a:gd name="connsiteY48" fmla="*/ 348389 h 6858000"/>
              <a:gd name="connsiteX49" fmla="*/ 55078 w 8845162"/>
              <a:gd name="connsiteY49" fmla="*/ 245519 h 6858000"/>
              <a:gd name="connsiteX50" fmla="*/ 42976 w 8845162"/>
              <a:gd name="connsiteY50" fmla="*/ 159108 h 6858000"/>
              <a:gd name="connsiteX51" fmla="*/ 25662 w 8845162"/>
              <a:gd name="connsiteY51" fmla="*/ 40464 h 6858000"/>
              <a:gd name="connsiteX52" fmla="*/ 19779 w 8845162"/>
              <a:gd name="connsiteY52" fmla="*/ 2 h 6858000"/>
              <a:gd name="connsiteX53" fmla="*/ 26532 w 8845162"/>
              <a:gd name="connsiteY53" fmla="*/ 2 h 6858000"/>
              <a:gd name="connsiteX54" fmla="*/ 26532 w 8845162"/>
              <a:gd name="connsiteY54" fmla="*/ 1 h 6858000"/>
              <a:gd name="connsiteX55" fmla="*/ 0 w 8845162"/>
              <a:gd name="connsiteY5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845162" h="6858000">
                <a:moveTo>
                  <a:pt x="0" y="0"/>
                </a:moveTo>
                <a:lnTo>
                  <a:pt x="6265248" y="0"/>
                </a:lnTo>
                <a:lnTo>
                  <a:pt x="7537703" y="0"/>
                </a:lnTo>
                <a:lnTo>
                  <a:pt x="8845162" y="0"/>
                </a:lnTo>
                <a:lnTo>
                  <a:pt x="8845162" y="6858000"/>
                </a:lnTo>
                <a:lnTo>
                  <a:pt x="7537703" y="6858000"/>
                </a:lnTo>
                <a:lnTo>
                  <a:pt x="6265248" y="6858000"/>
                </a:lnTo>
                <a:lnTo>
                  <a:pt x="20957" y="6858000"/>
                </a:lnTo>
                <a:lnTo>
                  <a:pt x="46002" y="6702325"/>
                </a:lnTo>
                <a:lnTo>
                  <a:pt x="69870" y="6547334"/>
                </a:lnTo>
                <a:lnTo>
                  <a:pt x="93234" y="6391658"/>
                </a:lnTo>
                <a:lnTo>
                  <a:pt x="113237" y="6235295"/>
                </a:lnTo>
                <a:lnTo>
                  <a:pt x="133409" y="6079619"/>
                </a:lnTo>
                <a:lnTo>
                  <a:pt x="152234" y="5923256"/>
                </a:lnTo>
                <a:lnTo>
                  <a:pt x="168370" y="5768951"/>
                </a:lnTo>
                <a:lnTo>
                  <a:pt x="183667" y="5612589"/>
                </a:lnTo>
                <a:lnTo>
                  <a:pt x="197619" y="5456912"/>
                </a:lnTo>
                <a:lnTo>
                  <a:pt x="209720" y="5303979"/>
                </a:lnTo>
                <a:lnTo>
                  <a:pt x="221823" y="5148988"/>
                </a:lnTo>
                <a:lnTo>
                  <a:pt x="231908" y="4996055"/>
                </a:lnTo>
                <a:lnTo>
                  <a:pt x="239808" y="4843121"/>
                </a:lnTo>
                <a:lnTo>
                  <a:pt x="248045" y="4690874"/>
                </a:lnTo>
                <a:lnTo>
                  <a:pt x="254936" y="4539998"/>
                </a:lnTo>
                <a:lnTo>
                  <a:pt x="259811" y="4390493"/>
                </a:lnTo>
                <a:lnTo>
                  <a:pt x="264014" y="4240989"/>
                </a:lnTo>
                <a:lnTo>
                  <a:pt x="268047" y="4092856"/>
                </a:lnTo>
                <a:lnTo>
                  <a:pt x="269897" y="3946781"/>
                </a:lnTo>
                <a:lnTo>
                  <a:pt x="271913" y="3800705"/>
                </a:lnTo>
                <a:lnTo>
                  <a:pt x="272922" y="3656687"/>
                </a:lnTo>
                <a:lnTo>
                  <a:pt x="271913" y="3514041"/>
                </a:lnTo>
                <a:lnTo>
                  <a:pt x="271913" y="3372766"/>
                </a:lnTo>
                <a:lnTo>
                  <a:pt x="269897" y="3232863"/>
                </a:lnTo>
                <a:lnTo>
                  <a:pt x="266871" y="3095703"/>
                </a:lnTo>
                <a:lnTo>
                  <a:pt x="264014" y="2959915"/>
                </a:lnTo>
                <a:lnTo>
                  <a:pt x="260820" y="2826869"/>
                </a:lnTo>
                <a:lnTo>
                  <a:pt x="255946" y="2694510"/>
                </a:lnTo>
                <a:lnTo>
                  <a:pt x="250734" y="2564209"/>
                </a:lnTo>
                <a:lnTo>
                  <a:pt x="246028" y="2436650"/>
                </a:lnTo>
                <a:lnTo>
                  <a:pt x="232749" y="2187704"/>
                </a:lnTo>
                <a:lnTo>
                  <a:pt x="218630" y="1949046"/>
                </a:lnTo>
                <a:lnTo>
                  <a:pt x="203837" y="1719989"/>
                </a:lnTo>
                <a:lnTo>
                  <a:pt x="187532" y="1503276"/>
                </a:lnTo>
                <a:lnTo>
                  <a:pt x="170555" y="1296164"/>
                </a:lnTo>
                <a:lnTo>
                  <a:pt x="152234" y="1104140"/>
                </a:lnTo>
                <a:lnTo>
                  <a:pt x="134248" y="923775"/>
                </a:lnTo>
                <a:lnTo>
                  <a:pt x="116263" y="757811"/>
                </a:lnTo>
                <a:lnTo>
                  <a:pt x="99286" y="605564"/>
                </a:lnTo>
                <a:lnTo>
                  <a:pt x="83149" y="470461"/>
                </a:lnTo>
                <a:lnTo>
                  <a:pt x="67853" y="348389"/>
                </a:lnTo>
                <a:lnTo>
                  <a:pt x="55078" y="245519"/>
                </a:lnTo>
                <a:lnTo>
                  <a:pt x="42976" y="159108"/>
                </a:lnTo>
                <a:lnTo>
                  <a:pt x="25662" y="40464"/>
                </a:lnTo>
                <a:lnTo>
                  <a:pt x="19779" y="2"/>
                </a:lnTo>
                <a:lnTo>
                  <a:pt x="26532" y="2"/>
                </a:lnTo>
                <a:lnTo>
                  <a:pt x="26532" y="1"/>
                </a:lnTo>
                <a:lnTo>
                  <a:pt x="0" y="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83EDAD-D486-2248-BABD-B97205807DDB}"/>
              </a:ext>
            </a:extLst>
          </p:cNvPr>
          <p:cNvSpPr>
            <a:spLocks noGrp="1"/>
          </p:cNvSpPr>
          <p:nvPr>
            <p:ph type="title"/>
          </p:nvPr>
        </p:nvSpPr>
        <p:spPr>
          <a:xfrm>
            <a:off x="721438" y="176893"/>
            <a:ext cx="7402285" cy="1360714"/>
          </a:xfrm>
        </p:spPr>
        <p:txBody>
          <a:bodyPr>
            <a:normAutofit/>
          </a:bodyPr>
          <a:lstStyle/>
          <a:p>
            <a:r>
              <a:rPr lang="en-US" dirty="0"/>
              <a:t>Abraham ministered humbly</a:t>
            </a:r>
          </a:p>
        </p:txBody>
      </p:sp>
      <p:sp>
        <p:nvSpPr>
          <p:cNvPr id="3" name="Content Placeholder 2">
            <a:extLst>
              <a:ext uri="{FF2B5EF4-FFF2-40B4-BE49-F238E27FC236}">
                <a16:creationId xmlns:a16="http://schemas.microsoft.com/office/drawing/2014/main" id="{A5CDBC02-BA81-354D-ACBB-9D72751682A0}"/>
              </a:ext>
            </a:extLst>
          </p:cNvPr>
          <p:cNvSpPr>
            <a:spLocks noGrp="1"/>
          </p:cNvSpPr>
          <p:nvPr>
            <p:ph idx="1"/>
          </p:nvPr>
        </p:nvSpPr>
        <p:spPr>
          <a:xfrm>
            <a:off x="285750" y="1714500"/>
            <a:ext cx="8000999" cy="4757738"/>
          </a:xfrm>
        </p:spPr>
        <p:txBody>
          <a:bodyPr>
            <a:noAutofit/>
          </a:bodyPr>
          <a:lstStyle/>
          <a:p>
            <a:pPr marL="0" indent="0">
              <a:buNone/>
            </a:pPr>
            <a:r>
              <a:rPr lang="en-US" sz="3600" i="1" dirty="0"/>
              <a:t>“Those who practice hospitality consistently comment they receive more than they give.”</a:t>
            </a:r>
          </a:p>
          <a:p>
            <a:pPr marL="0" indent="0">
              <a:buNone/>
            </a:pPr>
            <a:endParaRPr lang="en-US" sz="3600" i="1" dirty="0"/>
          </a:p>
          <a:p>
            <a:pPr marL="0" indent="0">
              <a:buNone/>
            </a:pPr>
            <a:r>
              <a:rPr lang="en-US" sz="3600" i="1" dirty="0"/>
              <a:t>“Almost all insist they can only stay with the demands of hospitality with a strong personal life of prayer and solitude.”</a:t>
            </a:r>
          </a:p>
        </p:txBody>
      </p:sp>
    </p:spTree>
    <p:extLst>
      <p:ext uri="{BB962C8B-B14F-4D97-AF65-F5344CB8AC3E}">
        <p14:creationId xmlns:p14="http://schemas.microsoft.com/office/powerpoint/2010/main" val="16093384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1EB41F2-E181-4D4D-9131-A30F6B0AE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3D63CC92-C517-4C71-9222-4579252CD6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2270839"/>
          </a:xfrm>
          <a:custGeom>
            <a:avLst/>
            <a:gdLst>
              <a:gd name="connsiteX0" fmla="*/ 0 w 12192000"/>
              <a:gd name="connsiteY0" fmla="*/ 0 h 2270839"/>
              <a:gd name="connsiteX1" fmla="*/ 12192000 w 12192000"/>
              <a:gd name="connsiteY1" fmla="*/ 0 h 2270839"/>
              <a:gd name="connsiteX2" fmla="*/ 12192000 w 12192000"/>
              <a:gd name="connsiteY2" fmla="*/ 213719 h 2270839"/>
              <a:gd name="connsiteX3" fmla="*/ 12192000 w 12192000"/>
              <a:gd name="connsiteY3" fmla="*/ 471948 h 2270839"/>
              <a:gd name="connsiteX4" fmla="*/ 12192000 w 12192000"/>
              <a:gd name="connsiteY4" fmla="*/ 519830 h 2270839"/>
              <a:gd name="connsiteX5" fmla="*/ 12192000 w 12192000"/>
              <a:gd name="connsiteY5" fmla="*/ 744793 h 2270839"/>
              <a:gd name="connsiteX6" fmla="*/ 12192000 w 12192000"/>
              <a:gd name="connsiteY6" fmla="*/ 1754021 h 2270839"/>
              <a:gd name="connsiteX7" fmla="*/ 11957522 w 12192000"/>
              <a:gd name="connsiteY7" fmla="*/ 1797923 h 2270839"/>
              <a:gd name="connsiteX8" fmla="*/ 11679973 w 12192000"/>
              <a:gd name="connsiteY8" fmla="*/ 1847667 h 2270839"/>
              <a:gd name="connsiteX9" fmla="*/ 11401197 w 12192000"/>
              <a:gd name="connsiteY9" fmla="*/ 1896360 h 2270839"/>
              <a:gd name="connsiteX10" fmla="*/ 11121192 w 12192000"/>
              <a:gd name="connsiteY10" fmla="*/ 1938046 h 2270839"/>
              <a:gd name="connsiteX11" fmla="*/ 10842416 w 12192000"/>
              <a:gd name="connsiteY11" fmla="*/ 1980083 h 2270839"/>
              <a:gd name="connsiteX12" fmla="*/ 10562411 w 12192000"/>
              <a:gd name="connsiteY12" fmla="*/ 2019318 h 2270839"/>
              <a:gd name="connsiteX13" fmla="*/ 10286091 w 12192000"/>
              <a:gd name="connsiteY13" fmla="*/ 2052947 h 2270839"/>
              <a:gd name="connsiteX14" fmla="*/ 10006086 w 12192000"/>
              <a:gd name="connsiteY14" fmla="*/ 2084825 h 2270839"/>
              <a:gd name="connsiteX15" fmla="*/ 9727310 w 12192000"/>
              <a:gd name="connsiteY15" fmla="*/ 2113901 h 2270839"/>
              <a:gd name="connsiteX16" fmla="*/ 9453445 w 12192000"/>
              <a:gd name="connsiteY16" fmla="*/ 2139123 h 2270839"/>
              <a:gd name="connsiteX17" fmla="*/ 9175897 w 12192000"/>
              <a:gd name="connsiteY17" fmla="*/ 2164345 h 2270839"/>
              <a:gd name="connsiteX18" fmla="*/ 8902033 w 12192000"/>
              <a:gd name="connsiteY18" fmla="*/ 2185364 h 2270839"/>
              <a:gd name="connsiteX19" fmla="*/ 8628169 w 12192000"/>
              <a:gd name="connsiteY19" fmla="*/ 2201828 h 2270839"/>
              <a:gd name="connsiteX20" fmla="*/ 8355533 w 12192000"/>
              <a:gd name="connsiteY20" fmla="*/ 2218994 h 2270839"/>
              <a:gd name="connsiteX21" fmla="*/ 8085353 w 12192000"/>
              <a:gd name="connsiteY21" fmla="*/ 2233356 h 2270839"/>
              <a:gd name="connsiteX22" fmla="*/ 7817629 w 12192000"/>
              <a:gd name="connsiteY22" fmla="*/ 2243515 h 2270839"/>
              <a:gd name="connsiteX23" fmla="*/ 7549905 w 12192000"/>
              <a:gd name="connsiteY23" fmla="*/ 2252273 h 2270839"/>
              <a:gd name="connsiteX24" fmla="*/ 7284638 w 12192000"/>
              <a:gd name="connsiteY24" fmla="*/ 2260680 h 2270839"/>
              <a:gd name="connsiteX25" fmla="*/ 7023055 w 12192000"/>
              <a:gd name="connsiteY25" fmla="*/ 2264534 h 2270839"/>
              <a:gd name="connsiteX26" fmla="*/ 6761472 w 12192000"/>
              <a:gd name="connsiteY26" fmla="*/ 2268737 h 2270839"/>
              <a:gd name="connsiteX27" fmla="*/ 6503573 w 12192000"/>
              <a:gd name="connsiteY27" fmla="*/ 2270839 h 2270839"/>
              <a:gd name="connsiteX28" fmla="*/ 6248130 w 12192000"/>
              <a:gd name="connsiteY28" fmla="*/ 2268737 h 2270839"/>
              <a:gd name="connsiteX29" fmla="*/ 5995144 w 12192000"/>
              <a:gd name="connsiteY29" fmla="*/ 2268737 h 2270839"/>
              <a:gd name="connsiteX30" fmla="*/ 5744613 w 12192000"/>
              <a:gd name="connsiteY30" fmla="*/ 2264534 h 2270839"/>
              <a:gd name="connsiteX31" fmla="*/ 5498995 w 12192000"/>
              <a:gd name="connsiteY31" fmla="*/ 2258228 h 2270839"/>
              <a:gd name="connsiteX32" fmla="*/ 5255834 w 12192000"/>
              <a:gd name="connsiteY32" fmla="*/ 2252273 h 2270839"/>
              <a:gd name="connsiteX33" fmla="*/ 5017584 w 12192000"/>
              <a:gd name="connsiteY33" fmla="*/ 2245617 h 2270839"/>
              <a:gd name="connsiteX34" fmla="*/ 4780562 w 12192000"/>
              <a:gd name="connsiteY34" fmla="*/ 2235458 h 2270839"/>
              <a:gd name="connsiteX35" fmla="*/ 4547227 w 12192000"/>
              <a:gd name="connsiteY35" fmla="*/ 2224598 h 2270839"/>
              <a:gd name="connsiteX36" fmla="*/ 4318800 w 12192000"/>
              <a:gd name="connsiteY36" fmla="*/ 2214790 h 2270839"/>
              <a:gd name="connsiteX37" fmla="*/ 3873004 w 12192000"/>
              <a:gd name="connsiteY37" fmla="*/ 2187115 h 2270839"/>
              <a:gd name="connsiteX38" fmla="*/ 3445628 w 12192000"/>
              <a:gd name="connsiteY38" fmla="*/ 2157690 h 2270839"/>
              <a:gd name="connsiteX39" fmla="*/ 3035446 w 12192000"/>
              <a:gd name="connsiteY39" fmla="*/ 2126862 h 2270839"/>
              <a:gd name="connsiteX40" fmla="*/ 2647370 w 12192000"/>
              <a:gd name="connsiteY40" fmla="*/ 2092883 h 2270839"/>
              <a:gd name="connsiteX41" fmla="*/ 2276487 w 12192000"/>
              <a:gd name="connsiteY41" fmla="*/ 2057501 h 2270839"/>
              <a:gd name="connsiteX42" fmla="*/ 1932621 w 12192000"/>
              <a:gd name="connsiteY42" fmla="*/ 2019318 h 2270839"/>
              <a:gd name="connsiteX43" fmla="*/ 1609634 w 12192000"/>
              <a:gd name="connsiteY43" fmla="*/ 1981835 h 2270839"/>
              <a:gd name="connsiteX44" fmla="*/ 1312435 w 12192000"/>
              <a:gd name="connsiteY44" fmla="*/ 1944352 h 2270839"/>
              <a:gd name="connsiteX45" fmla="*/ 1039799 w 12192000"/>
              <a:gd name="connsiteY45" fmla="*/ 1908971 h 2270839"/>
              <a:gd name="connsiteX46" fmla="*/ 797865 w 12192000"/>
              <a:gd name="connsiteY46" fmla="*/ 1875341 h 2270839"/>
              <a:gd name="connsiteX47" fmla="*/ 579265 w 12192000"/>
              <a:gd name="connsiteY47" fmla="*/ 1843463 h 2270839"/>
              <a:gd name="connsiteX48" fmla="*/ 395052 w 12192000"/>
              <a:gd name="connsiteY48" fmla="*/ 1816840 h 2270839"/>
              <a:gd name="connsiteX49" fmla="*/ 240312 w 12192000"/>
              <a:gd name="connsiteY49" fmla="*/ 1791617 h 2270839"/>
              <a:gd name="connsiteX50" fmla="*/ 27853 w 12192000"/>
              <a:gd name="connsiteY50" fmla="*/ 1755536 h 2270839"/>
              <a:gd name="connsiteX51" fmla="*/ 0 w 12192000"/>
              <a:gd name="connsiteY51" fmla="*/ 1750823 h 2270839"/>
              <a:gd name="connsiteX52" fmla="*/ 0 w 12192000"/>
              <a:gd name="connsiteY52" fmla="*/ 744793 h 2270839"/>
              <a:gd name="connsiteX53" fmla="*/ 0 w 12192000"/>
              <a:gd name="connsiteY53" fmla="*/ 519830 h 2270839"/>
              <a:gd name="connsiteX54" fmla="*/ 0 w 12192000"/>
              <a:gd name="connsiteY54" fmla="*/ 471948 h 2270839"/>
              <a:gd name="connsiteX55" fmla="*/ 0 w 12192000"/>
              <a:gd name="connsiteY55" fmla="*/ 213719 h 2270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000" h="2270839">
                <a:moveTo>
                  <a:pt x="0" y="0"/>
                </a:moveTo>
                <a:lnTo>
                  <a:pt x="12192000" y="0"/>
                </a:lnTo>
                <a:lnTo>
                  <a:pt x="12192000" y="213719"/>
                </a:lnTo>
                <a:lnTo>
                  <a:pt x="12192000" y="471948"/>
                </a:lnTo>
                <a:lnTo>
                  <a:pt x="12192000" y="519830"/>
                </a:lnTo>
                <a:lnTo>
                  <a:pt x="12192000" y="744793"/>
                </a:lnTo>
                <a:lnTo>
                  <a:pt x="12192000" y="1754021"/>
                </a:lnTo>
                <a:lnTo>
                  <a:pt x="11957522" y="1797923"/>
                </a:lnTo>
                <a:lnTo>
                  <a:pt x="11679973" y="1847667"/>
                </a:lnTo>
                <a:lnTo>
                  <a:pt x="11401197" y="1896360"/>
                </a:lnTo>
                <a:lnTo>
                  <a:pt x="11121192" y="1938046"/>
                </a:lnTo>
                <a:lnTo>
                  <a:pt x="10842416" y="1980083"/>
                </a:lnTo>
                <a:lnTo>
                  <a:pt x="10562411" y="2019318"/>
                </a:lnTo>
                <a:lnTo>
                  <a:pt x="10286091" y="2052947"/>
                </a:lnTo>
                <a:lnTo>
                  <a:pt x="10006086" y="2084825"/>
                </a:lnTo>
                <a:lnTo>
                  <a:pt x="9727310" y="2113901"/>
                </a:lnTo>
                <a:lnTo>
                  <a:pt x="9453445" y="2139123"/>
                </a:lnTo>
                <a:lnTo>
                  <a:pt x="9175897" y="2164345"/>
                </a:lnTo>
                <a:lnTo>
                  <a:pt x="8902033" y="2185364"/>
                </a:lnTo>
                <a:lnTo>
                  <a:pt x="8628169" y="2201828"/>
                </a:lnTo>
                <a:lnTo>
                  <a:pt x="8355533" y="2218994"/>
                </a:lnTo>
                <a:lnTo>
                  <a:pt x="8085353" y="2233356"/>
                </a:lnTo>
                <a:lnTo>
                  <a:pt x="7817629" y="2243515"/>
                </a:lnTo>
                <a:lnTo>
                  <a:pt x="7549905" y="2252273"/>
                </a:lnTo>
                <a:lnTo>
                  <a:pt x="7284638" y="2260680"/>
                </a:lnTo>
                <a:lnTo>
                  <a:pt x="7023055" y="2264534"/>
                </a:lnTo>
                <a:lnTo>
                  <a:pt x="6761472" y="2268737"/>
                </a:lnTo>
                <a:lnTo>
                  <a:pt x="6503573" y="2270839"/>
                </a:lnTo>
                <a:lnTo>
                  <a:pt x="6248130" y="2268737"/>
                </a:lnTo>
                <a:lnTo>
                  <a:pt x="5995144" y="2268737"/>
                </a:lnTo>
                <a:lnTo>
                  <a:pt x="5744613" y="2264534"/>
                </a:lnTo>
                <a:lnTo>
                  <a:pt x="5498995" y="2258228"/>
                </a:lnTo>
                <a:lnTo>
                  <a:pt x="5255834" y="2252273"/>
                </a:lnTo>
                <a:lnTo>
                  <a:pt x="5017584" y="2245617"/>
                </a:lnTo>
                <a:lnTo>
                  <a:pt x="4780562" y="2235458"/>
                </a:lnTo>
                <a:lnTo>
                  <a:pt x="4547227" y="2224598"/>
                </a:lnTo>
                <a:lnTo>
                  <a:pt x="4318800" y="2214790"/>
                </a:lnTo>
                <a:lnTo>
                  <a:pt x="3873004" y="2187115"/>
                </a:lnTo>
                <a:lnTo>
                  <a:pt x="3445628" y="2157690"/>
                </a:lnTo>
                <a:lnTo>
                  <a:pt x="3035446" y="2126862"/>
                </a:lnTo>
                <a:lnTo>
                  <a:pt x="2647370" y="2092883"/>
                </a:lnTo>
                <a:lnTo>
                  <a:pt x="2276487" y="2057501"/>
                </a:lnTo>
                <a:lnTo>
                  <a:pt x="1932621" y="2019318"/>
                </a:lnTo>
                <a:lnTo>
                  <a:pt x="1609634" y="1981835"/>
                </a:lnTo>
                <a:lnTo>
                  <a:pt x="1312435" y="1944352"/>
                </a:lnTo>
                <a:lnTo>
                  <a:pt x="1039799" y="1908971"/>
                </a:lnTo>
                <a:lnTo>
                  <a:pt x="797865" y="1875341"/>
                </a:lnTo>
                <a:lnTo>
                  <a:pt x="579265" y="1843463"/>
                </a:lnTo>
                <a:lnTo>
                  <a:pt x="395052" y="1816840"/>
                </a:lnTo>
                <a:lnTo>
                  <a:pt x="240312" y="1791617"/>
                </a:lnTo>
                <a:lnTo>
                  <a:pt x="27853" y="1755536"/>
                </a:lnTo>
                <a:lnTo>
                  <a:pt x="0" y="1750823"/>
                </a:lnTo>
                <a:lnTo>
                  <a:pt x="0" y="744793"/>
                </a:lnTo>
                <a:lnTo>
                  <a:pt x="0" y="519830"/>
                </a:lnTo>
                <a:lnTo>
                  <a:pt x="0" y="471948"/>
                </a:lnTo>
                <a:lnTo>
                  <a:pt x="0" y="213719"/>
                </a:lnTo>
                <a:close/>
              </a:path>
            </a:pathLst>
          </a:custGeom>
          <a:solidFill>
            <a:schemeClr val="tx2"/>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pic>
        <p:nvPicPr>
          <p:cNvPr id="28" name="Picture 27">
            <a:extLst>
              <a:ext uri="{FF2B5EF4-FFF2-40B4-BE49-F238E27FC236}">
                <a16:creationId xmlns:a16="http://schemas.microsoft.com/office/drawing/2014/main" id="{40A39FDC-39F4-4CB7-873B-8D786EC0251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25900" b="63148"/>
          <a:stretch/>
        </p:blipFill>
        <p:spPr>
          <a:xfrm>
            <a:off x="4071257" y="3"/>
            <a:ext cx="8117568" cy="2270839"/>
          </a:xfrm>
          <a:custGeom>
            <a:avLst/>
            <a:gdLst>
              <a:gd name="connsiteX0" fmla="*/ 0 w 8117568"/>
              <a:gd name="connsiteY0" fmla="*/ 0 h 2270839"/>
              <a:gd name="connsiteX1" fmla="*/ 8117568 w 8117568"/>
              <a:gd name="connsiteY1" fmla="*/ 0 h 2270839"/>
              <a:gd name="connsiteX2" fmla="*/ 8117568 w 8117568"/>
              <a:gd name="connsiteY2" fmla="*/ 1754616 h 2270839"/>
              <a:gd name="connsiteX3" fmla="*/ 7886265 w 8117568"/>
              <a:gd name="connsiteY3" fmla="*/ 1797923 h 2270839"/>
              <a:gd name="connsiteX4" fmla="*/ 7608716 w 8117568"/>
              <a:gd name="connsiteY4" fmla="*/ 1847667 h 2270839"/>
              <a:gd name="connsiteX5" fmla="*/ 7329940 w 8117568"/>
              <a:gd name="connsiteY5" fmla="*/ 1896360 h 2270839"/>
              <a:gd name="connsiteX6" fmla="*/ 7049935 w 8117568"/>
              <a:gd name="connsiteY6" fmla="*/ 1938046 h 2270839"/>
              <a:gd name="connsiteX7" fmla="*/ 6771159 w 8117568"/>
              <a:gd name="connsiteY7" fmla="*/ 1980083 h 2270839"/>
              <a:gd name="connsiteX8" fmla="*/ 6491154 w 8117568"/>
              <a:gd name="connsiteY8" fmla="*/ 2019318 h 2270839"/>
              <a:gd name="connsiteX9" fmla="*/ 6214834 w 8117568"/>
              <a:gd name="connsiteY9" fmla="*/ 2052947 h 2270839"/>
              <a:gd name="connsiteX10" fmla="*/ 5934829 w 8117568"/>
              <a:gd name="connsiteY10" fmla="*/ 2084825 h 2270839"/>
              <a:gd name="connsiteX11" fmla="*/ 5656053 w 8117568"/>
              <a:gd name="connsiteY11" fmla="*/ 2113901 h 2270839"/>
              <a:gd name="connsiteX12" fmla="*/ 5382188 w 8117568"/>
              <a:gd name="connsiteY12" fmla="*/ 2139123 h 2270839"/>
              <a:gd name="connsiteX13" fmla="*/ 5104640 w 8117568"/>
              <a:gd name="connsiteY13" fmla="*/ 2164345 h 2270839"/>
              <a:gd name="connsiteX14" fmla="*/ 4830776 w 8117568"/>
              <a:gd name="connsiteY14" fmla="*/ 2185364 h 2270839"/>
              <a:gd name="connsiteX15" fmla="*/ 4556912 w 8117568"/>
              <a:gd name="connsiteY15" fmla="*/ 2201828 h 2270839"/>
              <a:gd name="connsiteX16" fmla="*/ 4284276 w 8117568"/>
              <a:gd name="connsiteY16" fmla="*/ 2218994 h 2270839"/>
              <a:gd name="connsiteX17" fmla="*/ 4014096 w 8117568"/>
              <a:gd name="connsiteY17" fmla="*/ 2233356 h 2270839"/>
              <a:gd name="connsiteX18" fmla="*/ 3746372 w 8117568"/>
              <a:gd name="connsiteY18" fmla="*/ 2243515 h 2270839"/>
              <a:gd name="connsiteX19" fmla="*/ 3478648 w 8117568"/>
              <a:gd name="connsiteY19" fmla="*/ 2252273 h 2270839"/>
              <a:gd name="connsiteX20" fmla="*/ 3213381 w 8117568"/>
              <a:gd name="connsiteY20" fmla="*/ 2260680 h 2270839"/>
              <a:gd name="connsiteX21" fmla="*/ 2951798 w 8117568"/>
              <a:gd name="connsiteY21" fmla="*/ 2264534 h 2270839"/>
              <a:gd name="connsiteX22" fmla="*/ 2690215 w 8117568"/>
              <a:gd name="connsiteY22" fmla="*/ 2268737 h 2270839"/>
              <a:gd name="connsiteX23" fmla="*/ 2432316 w 8117568"/>
              <a:gd name="connsiteY23" fmla="*/ 2270839 h 2270839"/>
              <a:gd name="connsiteX24" fmla="*/ 2176873 w 8117568"/>
              <a:gd name="connsiteY24" fmla="*/ 2268737 h 2270839"/>
              <a:gd name="connsiteX25" fmla="*/ 1923887 w 8117568"/>
              <a:gd name="connsiteY25" fmla="*/ 2268737 h 2270839"/>
              <a:gd name="connsiteX26" fmla="*/ 1673356 w 8117568"/>
              <a:gd name="connsiteY26" fmla="*/ 2264534 h 2270839"/>
              <a:gd name="connsiteX27" fmla="*/ 1427738 w 8117568"/>
              <a:gd name="connsiteY27" fmla="*/ 2258228 h 2270839"/>
              <a:gd name="connsiteX28" fmla="*/ 1184577 w 8117568"/>
              <a:gd name="connsiteY28" fmla="*/ 2252273 h 2270839"/>
              <a:gd name="connsiteX29" fmla="*/ 946327 w 8117568"/>
              <a:gd name="connsiteY29" fmla="*/ 2245617 h 2270839"/>
              <a:gd name="connsiteX30" fmla="*/ 709305 w 8117568"/>
              <a:gd name="connsiteY30" fmla="*/ 2235458 h 2270839"/>
              <a:gd name="connsiteX31" fmla="*/ 475970 w 8117568"/>
              <a:gd name="connsiteY31" fmla="*/ 2224598 h 2270839"/>
              <a:gd name="connsiteX32" fmla="*/ 247543 w 8117568"/>
              <a:gd name="connsiteY32" fmla="*/ 2214790 h 2270839"/>
              <a:gd name="connsiteX33" fmla="*/ 0 w 8117568"/>
              <a:gd name="connsiteY33" fmla="*/ 2199423 h 2270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117568" h="2270839">
                <a:moveTo>
                  <a:pt x="0" y="0"/>
                </a:moveTo>
                <a:lnTo>
                  <a:pt x="8117568" y="0"/>
                </a:lnTo>
                <a:lnTo>
                  <a:pt x="8117568" y="1754616"/>
                </a:lnTo>
                <a:lnTo>
                  <a:pt x="7886265" y="1797923"/>
                </a:lnTo>
                <a:lnTo>
                  <a:pt x="7608716" y="1847667"/>
                </a:lnTo>
                <a:lnTo>
                  <a:pt x="7329940" y="1896360"/>
                </a:lnTo>
                <a:lnTo>
                  <a:pt x="7049935" y="1938046"/>
                </a:lnTo>
                <a:lnTo>
                  <a:pt x="6771159" y="1980083"/>
                </a:lnTo>
                <a:lnTo>
                  <a:pt x="6491154" y="2019318"/>
                </a:lnTo>
                <a:lnTo>
                  <a:pt x="6214834" y="2052947"/>
                </a:lnTo>
                <a:lnTo>
                  <a:pt x="5934829" y="2084825"/>
                </a:lnTo>
                <a:lnTo>
                  <a:pt x="5656053" y="2113901"/>
                </a:lnTo>
                <a:lnTo>
                  <a:pt x="5382188" y="2139123"/>
                </a:lnTo>
                <a:lnTo>
                  <a:pt x="5104640" y="2164345"/>
                </a:lnTo>
                <a:lnTo>
                  <a:pt x="4830776" y="2185364"/>
                </a:lnTo>
                <a:lnTo>
                  <a:pt x="4556912" y="2201828"/>
                </a:lnTo>
                <a:lnTo>
                  <a:pt x="4284276" y="2218994"/>
                </a:lnTo>
                <a:lnTo>
                  <a:pt x="4014096" y="2233356"/>
                </a:lnTo>
                <a:lnTo>
                  <a:pt x="3746372" y="2243515"/>
                </a:lnTo>
                <a:lnTo>
                  <a:pt x="3478648" y="2252273"/>
                </a:lnTo>
                <a:lnTo>
                  <a:pt x="3213381" y="2260680"/>
                </a:lnTo>
                <a:lnTo>
                  <a:pt x="2951798" y="2264534"/>
                </a:lnTo>
                <a:lnTo>
                  <a:pt x="2690215" y="2268737"/>
                </a:lnTo>
                <a:lnTo>
                  <a:pt x="2432316" y="2270839"/>
                </a:lnTo>
                <a:lnTo>
                  <a:pt x="2176873" y="2268737"/>
                </a:lnTo>
                <a:lnTo>
                  <a:pt x="1923887" y="2268737"/>
                </a:lnTo>
                <a:lnTo>
                  <a:pt x="1673356" y="2264534"/>
                </a:lnTo>
                <a:lnTo>
                  <a:pt x="1427738" y="2258228"/>
                </a:lnTo>
                <a:lnTo>
                  <a:pt x="1184577" y="2252273"/>
                </a:lnTo>
                <a:lnTo>
                  <a:pt x="946327" y="2245617"/>
                </a:lnTo>
                <a:lnTo>
                  <a:pt x="709305" y="2235458"/>
                </a:lnTo>
                <a:lnTo>
                  <a:pt x="475970" y="2224598"/>
                </a:lnTo>
                <a:lnTo>
                  <a:pt x="247543" y="2214790"/>
                </a:lnTo>
                <a:lnTo>
                  <a:pt x="0" y="2199423"/>
                </a:lnTo>
                <a:close/>
              </a:path>
            </a:pathLst>
          </a:custGeom>
        </p:spPr>
      </p:pic>
      <p:sp>
        <p:nvSpPr>
          <p:cNvPr id="2" name="Title 1">
            <a:extLst>
              <a:ext uri="{FF2B5EF4-FFF2-40B4-BE49-F238E27FC236}">
                <a16:creationId xmlns:a16="http://schemas.microsoft.com/office/drawing/2014/main" id="{8D83EDAD-D486-2248-BABD-B97205807DDB}"/>
              </a:ext>
            </a:extLst>
          </p:cNvPr>
          <p:cNvSpPr>
            <a:spLocks noGrp="1"/>
          </p:cNvSpPr>
          <p:nvPr>
            <p:ph type="title"/>
          </p:nvPr>
        </p:nvSpPr>
        <p:spPr>
          <a:xfrm>
            <a:off x="1030289" y="266704"/>
            <a:ext cx="10131425" cy="1110343"/>
          </a:xfrm>
        </p:spPr>
        <p:txBody>
          <a:bodyPr>
            <a:normAutofit/>
          </a:bodyPr>
          <a:lstStyle/>
          <a:p>
            <a:pPr algn="ctr">
              <a:lnSpc>
                <a:spcPct val="90000"/>
              </a:lnSpc>
            </a:pPr>
            <a:r>
              <a:rPr lang="en-US" dirty="0">
                <a:solidFill>
                  <a:schemeClr val="bg1"/>
                </a:solidFill>
              </a:rPr>
              <a:t>Abraham ministered collaboratively</a:t>
            </a:r>
          </a:p>
        </p:txBody>
      </p:sp>
      <p:sp>
        <p:nvSpPr>
          <p:cNvPr id="3" name="Content Placeholder 2">
            <a:extLst>
              <a:ext uri="{FF2B5EF4-FFF2-40B4-BE49-F238E27FC236}">
                <a16:creationId xmlns:a16="http://schemas.microsoft.com/office/drawing/2014/main" id="{A5CDBC02-BA81-354D-ACBB-9D72751682A0}"/>
              </a:ext>
            </a:extLst>
          </p:cNvPr>
          <p:cNvSpPr>
            <a:spLocks noGrp="1"/>
          </p:cNvSpPr>
          <p:nvPr>
            <p:ph idx="1"/>
          </p:nvPr>
        </p:nvSpPr>
        <p:spPr>
          <a:xfrm>
            <a:off x="180974" y="2364060"/>
            <a:ext cx="11830050" cy="3791414"/>
          </a:xfrm>
        </p:spPr>
        <p:txBody>
          <a:bodyPr>
            <a:noAutofit/>
          </a:bodyPr>
          <a:lstStyle/>
          <a:p>
            <a:pPr marL="0" indent="0">
              <a:buNone/>
            </a:pPr>
            <a:r>
              <a:rPr lang="en-US" sz="3600" i="1" dirty="0"/>
              <a:t>Can you imagine our churches engaged in authentic relationships committed to hospitality? I can! </a:t>
            </a:r>
          </a:p>
          <a:p>
            <a:pPr marL="0" indent="0">
              <a:buNone/>
            </a:pPr>
            <a:endParaRPr lang="en-US" sz="3600" i="1" dirty="0"/>
          </a:p>
          <a:p>
            <a:pPr marL="0" indent="0">
              <a:buNone/>
            </a:pPr>
            <a:r>
              <a:rPr lang="en-US" sz="3600" i="1" dirty="0"/>
              <a:t>In fact, it is the only sustainable way forward and it is not works based but love based, like Paul said, “the love of Christ compels”... </a:t>
            </a:r>
          </a:p>
        </p:txBody>
      </p:sp>
    </p:spTree>
    <p:extLst>
      <p:ext uri="{BB962C8B-B14F-4D97-AF65-F5344CB8AC3E}">
        <p14:creationId xmlns:p14="http://schemas.microsoft.com/office/powerpoint/2010/main" val="46751587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FBA-B5AC-48AF-69FB-F062FCA5AA1D}"/>
              </a:ext>
            </a:extLst>
          </p:cNvPr>
          <p:cNvSpPr>
            <a:spLocks noGrp="1"/>
          </p:cNvSpPr>
          <p:nvPr>
            <p:ph type="title"/>
          </p:nvPr>
        </p:nvSpPr>
        <p:spPr/>
        <p:txBody>
          <a:bodyPr/>
          <a:lstStyle/>
          <a:p>
            <a:r>
              <a:rPr lang="en-US" dirty="0"/>
              <a:t>1 Peter 4:8-10</a:t>
            </a:r>
          </a:p>
        </p:txBody>
      </p:sp>
      <p:sp>
        <p:nvSpPr>
          <p:cNvPr id="3" name="Content Placeholder 2">
            <a:extLst>
              <a:ext uri="{FF2B5EF4-FFF2-40B4-BE49-F238E27FC236}">
                <a16:creationId xmlns:a16="http://schemas.microsoft.com/office/drawing/2014/main" id="{8B76C09F-C20F-754A-5200-D01EFF6BBD33}"/>
              </a:ext>
            </a:extLst>
          </p:cNvPr>
          <p:cNvSpPr>
            <a:spLocks noGrp="1"/>
          </p:cNvSpPr>
          <p:nvPr>
            <p:ph idx="1"/>
          </p:nvPr>
        </p:nvSpPr>
        <p:spPr/>
        <p:txBody>
          <a:bodyPr>
            <a:normAutofit/>
          </a:bodyPr>
          <a:lstStyle/>
          <a:p>
            <a:pPr marL="0" indent="0">
              <a:buNone/>
            </a:pPr>
            <a:r>
              <a:rPr lang="en-US" sz="3600" dirty="0"/>
              <a:t>Above all, love each other deeply, because love covers over a multitude of sins. Offer hospitality to one another without grumbling. Each of you should use whatever gift you have received to serve others, as faithful stewards of God’s grace in its various forms. </a:t>
            </a:r>
          </a:p>
        </p:txBody>
      </p:sp>
    </p:spTree>
    <p:extLst>
      <p:ext uri="{BB962C8B-B14F-4D97-AF65-F5344CB8AC3E}">
        <p14:creationId xmlns:p14="http://schemas.microsoft.com/office/powerpoint/2010/main" val="4091919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3EDAD-D486-2248-BABD-B97205807DDB}"/>
              </a:ext>
            </a:extLst>
          </p:cNvPr>
          <p:cNvSpPr>
            <a:spLocks noGrp="1"/>
          </p:cNvSpPr>
          <p:nvPr>
            <p:ph type="title"/>
          </p:nvPr>
        </p:nvSpPr>
        <p:spPr>
          <a:xfrm>
            <a:off x="685801" y="500743"/>
            <a:ext cx="7402285" cy="1360714"/>
          </a:xfrm>
        </p:spPr>
        <p:txBody>
          <a:bodyPr>
            <a:normAutofit/>
          </a:bodyPr>
          <a:lstStyle/>
          <a:p>
            <a:r>
              <a:rPr lang="en-US" sz="4400" b="1" dirty="0"/>
              <a:t>Hebrews 13:1-3</a:t>
            </a:r>
          </a:p>
        </p:txBody>
      </p:sp>
      <p:sp>
        <p:nvSpPr>
          <p:cNvPr id="3" name="Content Placeholder 2">
            <a:extLst>
              <a:ext uri="{FF2B5EF4-FFF2-40B4-BE49-F238E27FC236}">
                <a16:creationId xmlns:a16="http://schemas.microsoft.com/office/drawing/2014/main" id="{A5CDBC02-BA81-354D-ACBB-9D72751682A0}"/>
              </a:ext>
            </a:extLst>
          </p:cNvPr>
          <p:cNvSpPr>
            <a:spLocks noGrp="1"/>
          </p:cNvSpPr>
          <p:nvPr>
            <p:ph idx="1"/>
          </p:nvPr>
        </p:nvSpPr>
        <p:spPr>
          <a:xfrm>
            <a:off x="585788" y="2105025"/>
            <a:ext cx="10515599" cy="3392110"/>
          </a:xfrm>
        </p:spPr>
        <p:txBody>
          <a:bodyPr>
            <a:noAutofit/>
          </a:bodyPr>
          <a:lstStyle/>
          <a:p>
            <a:pPr marL="0" indent="0">
              <a:buNone/>
            </a:pPr>
            <a:r>
              <a:rPr lang="en-US" sz="4000" i="1" dirty="0"/>
              <a:t>Keep on loving one another as brothers and sisters. Do not forget to show hospitality to strangers, for by so doing some people have shown hospitality to angels without knowing it.</a:t>
            </a:r>
          </a:p>
        </p:txBody>
      </p:sp>
    </p:spTree>
    <p:extLst>
      <p:ext uri="{BB962C8B-B14F-4D97-AF65-F5344CB8AC3E}">
        <p14:creationId xmlns:p14="http://schemas.microsoft.com/office/powerpoint/2010/main" val="84551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5053D-28C6-1D42-B1D2-AF1755F99746}"/>
              </a:ext>
            </a:extLst>
          </p:cNvPr>
          <p:cNvSpPr>
            <a:spLocks noGrp="1"/>
          </p:cNvSpPr>
          <p:nvPr>
            <p:ph type="title"/>
          </p:nvPr>
        </p:nvSpPr>
        <p:spPr/>
        <p:txBody>
          <a:bodyPr/>
          <a:lstStyle/>
          <a:p>
            <a:r>
              <a:rPr lang="en-US" dirty="0"/>
              <a:t>Romans 15:13</a:t>
            </a:r>
          </a:p>
        </p:txBody>
      </p:sp>
      <p:sp>
        <p:nvSpPr>
          <p:cNvPr id="3" name="Content Placeholder 2">
            <a:extLst>
              <a:ext uri="{FF2B5EF4-FFF2-40B4-BE49-F238E27FC236}">
                <a16:creationId xmlns:a16="http://schemas.microsoft.com/office/drawing/2014/main" id="{5A6CCF42-64BE-E843-86AF-B8D135DC5D66}"/>
              </a:ext>
            </a:extLst>
          </p:cNvPr>
          <p:cNvSpPr>
            <a:spLocks noGrp="1"/>
          </p:cNvSpPr>
          <p:nvPr>
            <p:ph idx="1"/>
          </p:nvPr>
        </p:nvSpPr>
        <p:spPr/>
        <p:txBody>
          <a:bodyPr>
            <a:normAutofit/>
          </a:bodyPr>
          <a:lstStyle/>
          <a:p>
            <a:pPr marL="0" indent="0">
              <a:buNone/>
            </a:pPr>
            <a:r>
              <a:rPr lang="en-US" sz="3600" i="1" dirty="0"/>
              <a:t>May the God of hope fill you with all joy and peace as you trust in him, so that you may overflow with hope by the power of the Holy Spirit.</a:t>
            </a:r>
          </a:p>
        </p:txBody>
      </p:sp>
    </p:spTree>
    <p:extLst>
      <p:ext uri="{BB962C8B-B14F-4D97-AF65-F5344CB8AC3E}">
        <p14:creationId xmlns:p14="http://schemas.microsoft.com/office/powerpoint/2010/main" val="2673839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C895F7-4E59-40FB-87DD-ACE47F94C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62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Inside view of a red umbrella">
            <a:extLst>
              <a:ext uri="{FF2B5EF4-FFF2-40B4-BE49-F238E27FC236}">
                <a16:creationId xmlns:a16="http://schemas.microsoft.com/office/drawing/2014/main" id="{D8864CE0-2F39-A2D2-8DF2-5157B2071014}"/>
              </a:ext>
            </a:extLst>
          </p:cNvPr>
          <p:cNvPicPr>
            <a:picLocks noChangeAspect="1"/>
          </p:cNvPicPr>
          <p:nvPr/>
        </p:nvPicPr>
        <p:blipFill rotWithShape="1">
          <a:blip r:embed="rId3">
            <a:alphaModFix amt="20000"/>
          </a:blip>
          <a:srcRect t="15730"/>
          <a:stretch/>
        </p:blipFill>
        <p:spPr>
          <a:xfrm>
            <a:off x="20" y="10"/>
            <a:ext cx="12191980" cy="6857990"/>
          </a:xfrm>
          <a:prstGeom prst="rect">
            <a:avLst/>
          </a:prstGeom>
        </p:spPr>
      </p:pic>
      <p:pic>
        <p:nvPicPr>
          <p:cNvPr id="11" name="Picture 10">
            <a:extLst>
              <a:ext uri="{FF2B5EF4-FFF2-40B4-BE49-F238E27FC236}">
                <a16:creationId xmlns:a16="http://schemas.microsoft.com/office/drawing/2014/main" id="{1A4C720E-710D-44F8-A8D7-2BAA61E1814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mt="51000"/>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a:extLst>
              <a:ext uri="{FF2B5EF4-FFF2-40B4-BE49-F238E27FC236}">
                <a16:creationId xmlns:a16="http://schemas.microsoft.com/office/drawing/2014/main" id="{61F17C17-1D14-9548-B775-515C229FBE56}"/>
              </a:ext>
            </a:extLst>
          </p:cNvPr>
          <p:cNvSpPr>
            <a:spLocks noGrp="1"/>
          </p:cNvSpPr>
          <p:nvPr>
            <p:ph type="ctrTitle"/>
          </p:nvPr>
        </p:nvSpPr>
        <p:spPr>
          <a:xfrm>
            <a:off x="3962399" y="1964267"/>
            <a:ext cx="7197726" cy="2421464"/>
          </a:xfrm>
        </p:spPr>
        <p:txBody>
          <a:bodyPr>
            <a:normAutofit/>
          </a:bodyPr>
          <a:lstStyle/>
          <a:p>
            <a:r>
              <a:rPr lang="en-US"/>
              <a:t>Hospitality</a:t>
            </a:r>
            <a:endParaRPr lang="en-US" dirty="0"/>
          </a:p>
        </p:txBody>
      </p:sp>
      <p:sp>
        <p:nvSpPr>
          <p:cNvPr id="3" name="Subtitle 2">
            <a:extLst>
              <a:ext uri="{FF2B5EF4-FFF2-40B4-BE49-F238E27FC236}">
                <a16:creationId xmlns:a16="http://schemas.microsoft.com/office/drawing/2014/main" id="{9A72D644-5DC0-2648-8992-74E0313BD27B}"/>
              </a:ext>
            </a:extLst>
          </p:cNvPr>
          <p:cNvSpPr>
            <a:spLocks noGrp="1"/>
          </p:cNvSpPr>
          <p:nvPr>
            <p:ph type="subTitle" idx="1"/>
          </p:nvPr>
        </p:nvSpPr>
        <p:spPr>
          <a:xfrm>
            <a:off x="3157542" y="4385736"/>
            <a:ext cx="8002587" cy="1405467"/>
          </a:xfrm>
        </p:spPr>
        <p:txBody>
          <a:bodyPr>
            <a:normAutofit/>
          </a:bodyPr>
          <a:lstStyle/>
          <a:p>
            <a:r>
              <a:rPr lang="en-US" sz="3600" i="1"/>
              <a:t>Philoxenia... The love of stranger </a:t>
            </a:r>
            <a:endParaRPr lang="en-US" sz="3600" i="1" dirty="0"/>
          </a:p>
        </p:txBody>
      </p:sp>
    </p:spTree>
    <p:extLst>
      <p:ext uri="{BB962C8B-B14F-4D97-AF65-F5344CB8AC3E}">
        <p14:creationId xmlns:p14="http://schemas.microsoft.com/office/powerpoint/2010/main" val="1565965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3CF75-AC93-104F-BE71-E4777521F026}"/>
              </a:ext>
            </a:extLst>
          </p:cNvPr>
          <p:cNvSpPr>
            <a:spLocks noGrp="1"/>
          </p:cNvSpPr>
          <p:nvPr>
            <p:ph type="title"/>
          </p:nvPr>
        </p:nvSpPr>
        <p:spPr/>
        <p:txBody>
          <a:bodyPr/>
          <a:lstStyle/>
          <a:p>
            <a:r>
              <a:rPr lang="en-US" dirty="0"/>
              <a:t>Biblical hospitality</a:t>
            </a:r>
          </a:p>
        </p:txBody>
      </p:sp>
      <p:sp>
        <p:nvSpPr>
          <p:cNvPr id="3" name="Content Placeholder 2">
            <a:extLst>
              <a:ext uri="{FF2B5EF4-FFF2-40B4-BE49-F238E27FC236}">
                <a16:creationId xmlns:a16="http://schemas.microsoft.com/office/drawing/2014/main" id="{8F34FE8F-DF05-2947-8DA2-232F36383CD1}"/>
              </a:ext>
            </a:extLst>
          </p:cNvPr>
          <p:cNvSpPr>
            <a:spLocks noGrp="1"/>
          </p:cNvSpPr>
          <p:nvPr>
            <p:ph idx="1"/>
          </p:nvPr>
        </p:nvSpPr>
        <p:spPr/>
        <p:txBody>
          <a:bodyPr>
            <a:normAutofit/>
          </a:bodyPr>
          <a:lstStyle/>
          <a:p>
            <a:pPr marL="0" indent="0">
              <a:buNone/>
            </a:pPr>
            <a:r>
              <a:rPr lang="en-US" sz="3600" i="1" dirty="0"/>
              <a:t>Overlaps only partly with the idea of hospitality of modern Western cultures. Today, we view hospitality as the recreational sharing of fellowship, lodging and provisions among friends or relatives</a:t>
            </a:r>
          </a:p>
        </p:txBody>
      </p:sp>
    </p:spTree>
    <p:extLst>
      <p:ext uri="{BB962C8B-B14F-4D97-AF65-F5344CB8AC3E}">
        <p14:creationId xmlns:p14="http://schemas.microsoft.com/office/powerpoint/2010/main" val="2461332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3CF75-AC93-104F-BE71-E4777521F026}"/>
              </a:ext>
            </a:extLst>
          </p:cNvPr>
          <p:cNvSpPr>
            <a:spLocks noGrp="1"/>
          </p:cNvSpPr>
          <p:nvPr>
            <p:ph type="title"/>
          </p:nvPr>
        </p:nvSpPr>
        <p:spPr/>
        <p:txBody>
          <a:bodyPr/>
          <a:lstStyle/>
          <a:p>
            <a:r>
              <a:rPr lang="en-US" dirty="0"/>
              <a:t>Biblical hospitality</a:t>
            </a:r>
          </a:p>
        </p:txBody>
      </p:sp>
      <p:sp>
        <p:nvSpPr>
          <p:cNvPr id="3" name="Content Placeholder 2">
            <a:extLst>
              <a:ext uri="{FF2B5EF4-FFF2-40B4-BE49-F238E27FC236}">
                <a16:creationId xmlns:a16="http://schemas.microsoft.com/office/drawing/2014/main" id="{8F34FE8F-DF05-2947-8DA2-232F36383CD1}"/>
              </a:ext>
            </a:extLst>
          </p:cNvPr>
          <p:cNvSpPr>
            <a:spLocks noGrp="1"/>
          </p:cNvSpPr>
          <p:nvPr>
            <p:ph idx="1"/>
          </p:nvPr>
        </p:nvSpPr>
        <p:spPr/>
        <p:txBody>
          <a:bodyPr>
            <a:normAutofit/>
          </a:bodyPr>
          <a:lstStyle/>
          <a:p>
            <a:pPr marL="0" indent="0">
              <a:buNone/>
            </a:pPr>
            <a:r>
              <a:rPr lang="en-US" sz="3600" i="1" dirty="0"/>
              <a:t>In the Bible, hospitality involves receiving strangers—especially travelers, who then become guests or are treated as friends—rather than merely reinforcing pre-existing friendships or bonds of affection</a:t>
            </a:r>
          </a:p>
        </p:txBody>
      </p:sp>
    </p:spTree>
    <p:extLst>
      <p:ext uri="{BB962C8B-B14F-4D97-AF65-F5344CB8AC3E}">
        <p14:creationId xmlns:p14="http://schemas.microsoft.com/office/powerpoint/2010/main" val="3667017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3CF75-AC93-104F-BE71-E4777521F026}"/>
              </a:ext>
            </a:extLst>
          </p:cNvPr>
          <p:cNvSpPr>
            <a:spLocks noGrp="1"/>
          </p:cNvSpPr>
          <p:nvPr>
            <p:ph type="title"/>
          </p:nvPr>
        </p:nvSpPr>
        <p:spPr/>
        <p:txBody>
          <a:bodyPr/>
          <a:lstStyle/>
          <a:p>
            <a:r>
              <a:rPr lang="en-US" dirty="0"/>
              <a:t>Biblical hospitality</a:t>
            </a:r>
          </a:p>
        </p:txBody>
      </p:sp>
      <p:sp>
        <p:nvSpPr>
          <p:cNvPr id="3" name="Content Placeholder 2">
            <a:extLst>
              <a:ext uri="{FF2B5EF4-FFF2-40B4-BE49-F238E27FC236}">
                <a16:creationId xmlns:a16="http://schemas.microsoft.com/office/drawing/2014/main" id="{8F34FE8F-DF05-2947-8DA2-232F36383CD1}"/>
              </a:ext>
            </a:extLst>
          </p:cNvPr>
          <p:cNvSpPr>
            <a:spLocks noGrp="1"/>
          </p:cNvSpPr>
          <p:nvPr>
            <p:ph idx="1"/>
          </p:nvPr>
        </p:nvSpPr>
        <p:spPr/>
        <p:txBody>
          <a:bodyPr>
            <a:normAutofit/>
          </a:bodyPr>
          <a:lstStyle/>
          <a:p>
            <a:pPr marL="0" indent="0">
              <a:buNone/>
            </a:pPr>
            <a:r>
              <a:rPr lang="en-US" sz="3600" i="1" dirty="0"/>
              <a:t>Clearly included greeting travelers respectfully, arranging for their feet to be washed, providing food and drink for them and their animals, and offering them a place to spend the night and equipping them for further travels</a:t>
            </a:r>
          </a:p>
        </p:txBody>
      </p:sp>
    </p:spTree>
    <p:extLst>
      <p:ext uri="{BB962C8B-B14F-4D97-AF65-F5344CB8AC3E}">
        <p14:creationId xmlns:p14="http://schemas.microsoft.com/office/powerpoint/2010/main" val="3608194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FBA-B5AC-48AF-69FB-F062FCA5AA1D}"/>
              </a:ext>
            </a:extLst>
          </p:cNvPr>
          <p:cNvSpPr>
            <a:spLocks noGrp="1"/>
          </p:cNvSpPr>
          <p:nvPr>
            <p:ph type="title"/>
          </p:nvPr>
        </p:nvSpPr>
        <p:spPr/>
        <p:txBody>
          <a:bodyPr/>
          <a:lstStyle/>
          <a:p>
            <a:r>
              <a:rPr lang="en-US" dirty="0"/>
              <a:t>Gen. 18:1-15</a:t>
            </a:r>
          </a:p>
        </p:txBody>
      </p:sp>
      <p:sp>
        <p:nvSpPr>
          <p:cNvPr id="3" name="Content Placeholder 2">
            <a:extLst>
              <a:ext uri="{FF2B5EF4-FFF2-40B4-BE49-F238E27FC236}">
                <a16:creationId xmlns:a16="http://schemas.microsoft.com/office/drawing/2014/main" id="{8B76C09F-C20F-754A-5200-D01EFF6BBD33}"/>
              </a:ext>
            </a:extLst>
          </p:cNvPr>
          <p:cNvSpPr>
            <a:spLocks noGrp="1"/>
          </p:cNvSpPr>
          <p:nvPr>
            <p:ph idx="1"/>
          </p:nvPr>
        </p:nvSpPr>
        <p:spPr/>
        <p:txBody>
          <a:bodyPr>
            <a:normAutofit/>
          </a:bodyPr>
          <a:lstStyle/>
          <a:p>
            <a:pPr marL="0" indent="0">
              <a:buNone/>
            </a:pPr>
            <a:r>
              <a:rPr lang="en-US" sz="3600" dirty="0"/>
              <a:t>The Lord appears to Abraham</a:t>
            </a:r>
          </a:p>
          <a:p>
            <a:pPr marL="0" indent="0">
              <a:buNone/>
            </a:pPr>
            <a:r>
              <a:rPr lang="en-US" sz="3600" dirty="0"/>
              <a:t>-did he recognize the Lord right away?</a:t>
            </a:r>
          </a:p>
          <a:p>
            <a:pPr marL="0" indent="0">
              <a:buNone/>
            </a:pPr>
            <a:r>
              <a:rPr lang="en-US" sz="3600" dirty="0"/>
              <a:t>-what was Abraham’s approach?</a:t>
            </a:r>
          </a:p>
        </p:txBody>
      </p:sp>
    </p:spTree>
    <p:extLst>
      <p:ext uri="{BB962C8B-B14F-4D97-AF65-F5344CB8AC3E}">
        <p14:creationId xmlns:p14="http://schemas.microsoft.com/office/powerpoint/2010/main" val="1591722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FBA-B5AC-48AF-69FB-F062FCA5AA1D}"/>
              </a:ext>
            </a:extLst>
          </p:cNvPr>
          <p:cNvSpPr>
            <a:spLocks noGrp="1"/>
          </p:cNvSpPr>
          <p:nvPr>
            <p:ph type="title"/>
          </p:nvPr>
        </p:nvSpPr>
        <p:spPr/>
        <p:txBody>
          <a:bodyPr/>
          <a:lstStyle/>
          <a:p>
            <a:r>
              <a:rPr lang="en-US" dirty="0"/>
              <a:t>Abraham served personally</a:t>
            </a:r>
          </a:p>
        </p:txBody>
      </p:sp>
      <p:sp>
        <p:nvSpPr>
          <p:cNvPr id="3" name="Content Placeholder 2">
            <a:extLst>
              <a:ext uri="{FF2B5EF4-FFF2-40B4-BE49-F238E27FC236}">
                <a16:creationId xmlns:a16="http://schemas.microsoft.com/office/drawing/2014/main" id="{8B76C09F-C20F-754A-5200-D01EFF6BBD33}"/>
              </a:ext>
            </a:extLst>
          </p:cNvPr>
          <p:cNvSpPr>
            <a:spLocks noGrp="1"/>
          </p:cNvSpPr>
          <p:nvPr>
            <p:ph idx="1"/>
          </p:nvPr>
        </p:nvSpPr>
        <p:spPr/>
        <p:txBody>
          <a:bodyPr>
            <a:normAutofit/>
          </a:bodyPr>
          <a:lstStyle/>
          <a:p>
            <a:pPr marL="0" indent="0">
              <a:buNone/>
            </a:pPr>
            <a:r>
              <a:rPr lang="en-US" sz="3600" i="1" dirty="0">
                <a:effectLst/>
              </a:rPr>
              <a:t>“Hospitality is a skill and a gift, but it is also a practice which flourishes as multiple skills are developed, as particular commitments and values are nurtured, and as certain settings are cultivated.” </a:t>
            </a:r>
            <a:endParaRPr lang="en-US" sz="3600" dirty="0">
              <a:effectLst/>
            </a:endParaRPr>
          </a:p>
          <a:p>
            <a:pPr marL="0" indent="0">
              <a:buNone/>
            </a:pPr>
            <a:endParaRPr lang="en-US" sz="3600" dirty="0"/>
          </a:p>
        </p:txBody>
      </p:sp>
    </p:spTree>
    <p:extLst>
      <p:ext uri="{BB962C8B-B14F-4D97-AF65-F5344CB8AC3E}">
        <p14:creationId xmlns:p14="http://schemas.microsoft.com/office/powerpoint/2010/main" val="2152050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3EDAD-D486-2248-BABD-B97205807DDB}"/>
              </a:ext>
            </a:extLst>
          </p:cNvPr>
          <p:cNvSpPr>
            <a:spLocks noGrp="1"/>
          </p:cNvSpPr>
          <p:nvPr>
            <p:ph type="title"/>
          </p:nvPr>
        </p:nvSpPr>
        <p:spPr>
          <a:xfrm>
            <a:off x="285749" y="165604"/>
            <a:ext cx="8027451" cy="1360714"/>
          </a:xfrm>
        </p:spPr>
        <p:txBody>
          <a:bodyPr>
            <a:normAutofit/>
          </a:bodyPr>
          <a:lstStyle/>
          <a:p>
            <a:r>
              <a:rPr lang="en-US" dirty="0"/>
              <a:t>Abraham ministered “immediately”</a:t>
            </a:r>
          </a:p>
        </p:txBody>
      </p:sp>
      <p:sp>
        <p:nvSpPr>
          <p:cNvPr id="3" name="Content Placeholder 2">
            <a:extLst>
              <a:ext uri="{FF2B5EF4-FFF2-40B4-BE49-F238E27FC236}">
                <a16:creationId xmlns:a16="http://schemas.microsoft.com/office/drawing/2014/main" id="{A5CDBC02-BA81-354D-ACBB-9D72751682A0}"/>
              </a:ext>
            </a:extLst>
          </p:cNvPr>
          <p:cNvSpPr>
            <a:spLocks noGrp="1"/>
          </p:cNvSpPr>
          <p:nvPr>
            <p:ph idx="1"/>
          </p:nvPr>
        </p:nvSpPr>
        <p:spPr>
          <a:xfrm>
            <a:off x="285749" y="1714500"/>
            <a:ext cx="10352513" cy="4757738"/>
          </a:xfrm>
        </p:spPr>
        <p:txBody>
          <a:bodyPr>
            <a:noAutofit/>
          </a:bodyPr>
          <a:lstStyle/>
          <a:p>
            <a:pPr marL="0" indent="0">
              <a:buNone/>
            </a:pPr>
            <a:r>
              <a:rPr lang="en-US" sz="3600" i="1" dirty="0">
                <a:effectLst/>
              </a:rPr>
              <a:t>“The contemporary church hungers for models of a more authentic Christian life in which glimpses of the Kingdom can be seen and the promises of the Kingdom embodied. More than words and ideas, the world needs living pictures of what a life of hospitality could look like.” </a:t>
            </a:r>
            <a:endParaRPr lang="en-US" sz="3600" dirty="0">
              <a:effectLst/>
            </a:endParaRPr>
          </a:p>
          <a:p>
            <a:pPr marL="0" indent="0">
              <a:buNone/>
            </a:pPr>
            <a:endParaRPr lang="en-US" sz="3600" i="1" dirty="0"/>
          </a:p>
        </p:txBody>
      </p:sp>
    </p:spTree>
    <p:extLst>
      <p:ext uri="{BB962C8B-B14F-4D97-AF65-F5344CB8AC3E}">
        <p14:creationId xmlns:p14="http://schemas.microsoft.com/office/powerpoint/2010/main" val="2376804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17E5-62D4-A9ED-BEE9-B51C906F2DD8}"/>
              </a:ext>
            </a:extLst>
          </p:cNvPr>
          <p:cNvSpPr>
            <a:spLocks noGrp="1"/>
          </p:cNvSpPr>
          <p:nvPr>
            <p:ph type="title"/>
          </p:nvPr>
        </p:nvSpPr>
        <p:spPr/>
        <p:txBody>
          <a:bodyPr>
            <a:noAutofit/>
          </a:bodyPr>
          <a:lstStyle/>
          <a:p>
            <a:r>
              <a:rPr lang="en-US" dirty="0"/>
              <a:t>Abraham ministered generously</a:t>
            </a:r>
            <a:br>
              <a:rPr lang="en-US" dirty="0"/>
            </a:br>
            <a:endParaRPr lang="en-US" dirty="0"/>
          </a:p>
        </p:txBody>
      </p:sp>
      <p:sp>
        <p:nvSpPr>
          <p:cNvPr id="3" name="Content Placeholder 2">
            <a:extLst>
              <a:ext uri="{FF2B5EF4-FFF2-40B4-BE49-F238E27FC236}">
                <a16:creationId xmlns:a16="http://schemas.microsoft.com/office/drawing/2014/main" id="{935FBB8A-473B-288A-C80D-6439CD979C20}"/>
              </a:ext>
            </a:extLst>
          </p:cNvPr>
          <p:cNvSpPr>
            <a:spLocks noGrp="1"/>
          </p:cNvSpPr>
          <p:nvPr>
            <p:ph idx="1"/>
          </p:nvPr>
        </p:nvSpPr>
        <p:spPr/>
        <p:txBody>
          <a:bodyPr>
            <a:normAutofit/>
          </a:bodyPr>
          <a:lstStyle/>
          <a:p>
            <a:pPr marL="0" indent="0">
              <a:buNone/>
            </a:pPr>
            <a:r>
              <a:rPr lang="en-US" sz="3600" i="1" dirty="0"/>
              <a:t>“The Practice of hospitality almost always includes eating meals together. Sustained hospitality requires a light hold of material possessions and a commitment to a simplified lifestyle.”</a:t>
            </a:r>
          </a:p>
        </p:txBody>
      </p:sp>
    </p:spTree>
    <p:extLst>
      <p:ext uri="{BB962C8B-B14F-4D97-AF65-F5344CB8AC3E}">
        <p14:creationId xmlns:p14="http://schemas.microsoft.com/office/powerpoint/2010/main" val="247095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4753</TotalTime>
  <Words>488</Words>
  <Application>Microsoft Macintosh PowerPoint</Application>
  <PresentationFormat>Widescreen</PresentationFormat>
  <Paragraphs>34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Celestial</vt:lpstr>
      <vt:lpstr>Hospitality</vt:lpstr>
      <vt:lpstr>Hospitality</vt:lpstr>
      <vt:lpstr>Biblical hospitality</vt:lpstr>
      <vt:lpstr>Biblical hospitality</vt:lpstr>
      <vt:lpstr>Biblical hospitality</vt:lpstr>
      <vt:lpstr>Gen. 18:1-15</vt:lpstr>
      <vt:lpstr>Abraham served personally</vt:lpstr>
      <vt:lpstr>Abraham ministered “immediately”</vt:lpstr>
      <vt:lpstr>Abraham ministered generously </vt:lpstr>
      <vt:lpstr>Abraham ministered humbly</vt:lpstr>
      <vt:lpstr>Abraham ministered collaboratively</vt:lpstr>
      <vt:lpstr>1 Peter 4:8-10</vt:lpstr>
      <vt:lpstr>Hebrews 13:1-3</vt:lpstr>
      <vt:lpstr>Romans 15:13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Hospitality</dc:title>
  <dc:creator>Tim Sherrill</dc:creator>
  <cp:lastModifiedBy>Microsoft Office User</cp:lastModifiedBy>
  <cp:revision>23</cp:revision>
  <cp:lastPrinted>2023-01-26T22:49:36Z</cp:lastPrinted>
  <dcterms:created xsi:type="dcterms:W3CDTF">2022-04-09T21:26:28Z</dcterms:created>
  <dcterms:modified xsi:type="dcterms:W3CDTF">2023-01-29T14:09:06Z</dcterms:modified>
</cp:coreProperties>
</file>