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2" r:id="rId6"/>
    <p:sldId id="261" r:id="rId7"/>
    <p:sldId id="263" r:id="rId8"/>
    <p:sldId id="264" r:id="rId9"/>
    <p:sldId id="265" r:id="rId10"/>
    <p:sldId id="266" r:id="rId11"/>
    <p:sldId id="267" r:id="rId12"/>
    <p:sldId id="280"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5" r:id="rId39"/>
    <p:sldId id="297" r:id="rId40"/>
    <p:sldId id="298" r:id="rId41"/>
    <p:sldId id="294"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5"/>
  </p:normalViewPr>
  <p:slideViewPr>
    <p:cSldViewPr snapToGrid="0" snapToObjects="1">
      <p:cViewPr varScale="1">
        <p:scale>
          <a:sx n="79" d="100"/>
          <a:sy n="79" d="100"/>
        </p:scale>
        <p:origin x="96" y="6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BE2F9A5-29E8-F342-883E-B902779A5A6C}" type="datetimeFigureOut">
              <a:rPr lang="en-US" smtClean="0"/>
              <a:t>9/13/2020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927225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E2F9A5-29E8-F342-883E-B902779A5A6C}" type="datetimeFigureOut">
              <a:rPr lang="en-US" smtClean="0"/>
              <a:t>9/13/2020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83327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E2F9A5-29E8-F342-883E-B902779A5A6C}" type="datetimeFigureOut">
              <a:rPr lang="en-US" smtClean="0"/>
              <a:t>9/13/2020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1058347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E2F9A5-29E8-F342-883E-B902779A5A6C}" type="datetimeFigureOut">
              <a:rPr lang="en-US" smtClean="0"/>
              <a:t>9/13/2020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1902027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E2F9A5-29E8-F342-883E-B902779A5A6C}" type="datetimeFigureOut">
              <a:rPr lang="en-US" smtClean="0"/>
              <a:t>9/13/2020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2074930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E2F9A5-29E8-F342-883E-B902779A5A6C}" type="datetimeFigureOut">
              <a:rPr lang="en-US" smtClean="0"/>
              <a:t>9/13/2020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36687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E2F9A5-29E8-F342-883E-B902779A5A6C}" type="datetimeFigureOut">
              <a:rPr lang="en-US" smtClean="0"/>
              <a:t>9/13/2020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682558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E2F9A5-29E8-F342-883E-B902779A5A6C}" type="datetimeFigureOut">
              <a:rPr lang="en-US" smtClean="0"/>
              <a:t>9/13/2020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2047458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E2F9A5-29E8-F342-883E-B902779A5A6C}" type="datetimeFigureOut">
              <a:rPr lang="en-US" smtClean="0"/>
              <a:t>9/13/2020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355117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E2F9A5-29E8-F342-883E-B902779A5A6C}" type="datetimeFigureOut">
              <a:rPr lang="en-US" smtClean="0"/>
              <a:t>9/13/2020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597170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E2F9A5-29E8-F342-883E-B902779A5A6C}" type="datetimeFigureOut">
              <a:rPr lang="en-US" smtClean="0"/>
              <a:t>9/13/2020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429116-6B18-E248-BAD5-3DED15833F2B}" type="slidenum">
              <a:rPr lang="en-US" smtClean="0"/>
              <a:t>‹#›</a:t>
            </a:fld>
            <a:endParaRPr lang="en-US"/>
          </a:p>
        </p:txBody>
      </p:sp>
    </p:spTree>
    <p:extLst>
      <p:ext uri="{BB962C8B-B14F-4D97-AF65-F5344CB8AC3E}">
        <p14:creationId xmlns:p14="http://schemas.microsoft.com/office/powerpoint/2010/main" val="145781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2F9A5-29E8-F342-883E-B902779A5A6C}" type="datetimeFigureOut">
              <a:rPr lang="en-US" smtClean="0"/>
              <a:t>9/13/2020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429116-6B18-E248-BAD5-3DED15833F2B}" type="slidenum">
              <a:rPr lang="en-US" smtClean="0"/>
              <a:t>‹#›</a:t>
            </a:fld>
            <a:endParaRPr lang="en-US"/>
          </a:p>
        </p:txBody>
      </p:sp>
    </p:spTree>
    <p:extLst>
      <p:ext uri="{BB962C8B-B14F-4D97-AF65-F5344CB8AC3E}">
        <p14:creationId xmlns:p14="http://schemas.microsoft.com/office/powerpoint/2010/main" val="605061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verseid:19.34.7"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verseid:23.37.36"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verseid:58.1.4"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verseid:58.1.6" TargetMode="External"/><Relationship Id="rId2" Type="http://schemas.openxmlformats.org/officeDocument/2006/relationships/hyperlink" Target="verseid:58.1.5"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verseid:58.1.8" TargetMode="External"/><Relationship Id="rId2" Type="http://schemas.openxmlformats.org/officeDocument/2006/relationships/hyperlink" Target="verseid:58.1.7"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verseid:58.1.14"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verseid:50.2.6" TargetMode="External"/><Relationship Id="rId2" Type="http://schemas.openxmlformats.org/officeDocument/2006/relationships/hyperlink" Target="verseid:50.2.5" TargetMode="External"/><Relationship Id="rId1" Type="http://schemas.openxmlformats.org/officeDocument/2006/relationships/slideLayout" Target="../slideLayouts/slideLayout7.xml"/><Relationship Id="rId4" Type="http://schemas.openxmlformats.org/officeDocument/2006/relationships/hyperlink" Target="verseid:50.2.7"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verseid:50.2.9" TargetMode="External"/><Relationship Id="rId2" Type="http://schemas.openxmlformats.org/officeDocument/2006/relationships/hyperlink" Target="verseid:50.2.8"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verseid:50.2.11" TargetMode="External"/><Relationship Id="rId2" Type="http://schemas.openxmlformats.org/officeDocument/2006/relationships/hyperlink" Target="verseid:50.2.10"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verseid:58.1.2" TargetMode="External"/><Relationship Id="rId2" Type="http://schemas.openxmlformats.org/officeDocument/2006/relationships/hyperlink" Target="verseid:58.1.1"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verseid:47.5.15" TargetMode="External"/><Relationship Id="rId2" Type="http://schemas.openxmlformats.org/officeDocument/2006/relationships/hyperlink" Target="verseid:47.5.14"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verseid:47.5.17" TargetMode="External"/><Relationship Id="rId2" Type="http://schemas.openxmlformats.org/officeDocument/2006/relationships/hyperlink" Target="verseid:47.5.16"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verseid:47.5.19" TargetMode="External"/><Relationship Id="rId2" Type="http://schemas.openxmlformats.org/officeDocument/2006/relationships/hyperlink" Target="verseid:47.5.18"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verseid:47.5.21" TargetMode="External"/><Relationship Id="rId2" Type="http://schemas.openxmlformats.org/officeDocument/2006/relationships/hyperlink" Target="verseid:47.5.20"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verseid:58.2.2" TargetMode="External"/><Relationship Id="rId2" Type="http://schemas.openxmlformats.org/officeDocument/2006/relationships/hyperlink" Target="verseid:58.2.1"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verseid:58.2.4" TargetMode="External"/><Relationship Id="rId2" Type="http://schemas.openxmlformats.org/officeDocument/2006/relationships/hyperlink" Target="verseid:58.2.3"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verseid:44.7.52" TargetMode="External"/><Relationship Id="rId2" Type="http://schemas.openxmlformats.org/officeDocument/2006/relationships/hyperlink" Target="verseid:44.7.51"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verseid:44.7.53"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verseid:49.2.2" TargetMode="External"/><Relationship Id="rId2" Type="http://schemas.openxmlformats.org/officeDocument/2006/relationships/hyperlink" Target="verseid:49.2.1"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verseid:58.1.4" TargetMode="External"/><Relationship Id="rId2" Type="http://schemas.openxmlformats.org/officeDocument/2006/relationships/hyperlink" Target="verseid:58.1.3"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verseid:49.2.4" TargetMode="External"/><Relationship Id="rId2" Type="http://schemas.openxmlformats.org/officeDocument/2006/relationships/hyperlink" Target="verseid:49.2.3"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verseid:49.2.6" TargetMode="External"/><Relationship Id="rId2" Type="http://schemas.openxmlformats.org/officeDocument/2006/relationships/hyperlink" Target="verseid:49.2.5"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verseid:49.2.8" TargetMode="External"/><Relationship Id="rId2" Type="http://schemas.openxmlformats.org/officeDocument/2006/relationships/hyperlink" Target="verseid:49.2.7" TargetMode="External"/><Relationship Id="rId1" Type="http://schemas.openxmlformats.org/officeDocument/2006/relationships/slideLayout" Target="../slideLayouts/slideLayout7.xml"/><Relationship Id="rId4" Type="http://schemas.openxmlformats.org/officeDocument/2006/relationships/hyperlink" Target="verseid:49.2.9"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verseid:58.13.11" TargetMode="External"/><Relationship Id="rId2" Type="http://schemas.openxmlformats.org/officeDocument/2006/relationships/hyperlink" Target="verseid:58.13.10"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verseid:58.13.13" TargetMode="External"/><Relationship Id="rId2" Type="http://schemas.openxmlformats.org/officeDocument/2006/relationships/hyperlink" Target="verseid:58.13.12" TargetMode="Externa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verseid:58.1.14" TargetMode="Externa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hyperlink" Target="verseid:58.2.10" TargetMode="External"/><Relationship Id="rId2" Type="http://schemas.openxmlformats.org/officeDocument/2006/relationships/hyperlink" Target="verseid:58.2.9" TargetMode="Externa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hyperlink" Target="verseid:58.2.12" TargetMode="External"/><Relationship Id="rId2" Type="http://schemas.openxmlformats.org/officeDocument/2006/relationships/hyperlink" Target="verseid:58.2.11" TargetMode="External"/><Relationship Id="rId1" Type="http://schemas.openxmlformats.org/officeDocument/2006/relationships/slideLayout" Target="../slideLayouts/slideLayout7.xml"/><Relationship Id="rId4" Type="http://schemas.openxmlformats.org/officeDocument/2006/relationships/hyperlink" Target="verseid:58.2.13"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verseid:58.2.15" TargetMode="External"/><Relationship Id="rId2" Type="http://schemas.openxmlformats.org/officeDocument/2006/relationships/hyperlink" Target="verseid:58.2.14" TargetMode="External"/><Relationship Id="rId1" Type="http://schemas.openxmlformats.org/officeDocument/2006/relationships/slideLayout" Target="../slideLayouts/slideLayout7.xml"/><Relationship Id="rId4" Type="http://schemas.openxmlformats.org/officeDocument/2006/relationships/hyperlink" Target="verseid:58.2.16"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verseid:58.10.33" TargetMode="External"/><Relationship Id="rId2" Type="http://schemas.openxmlformats.org/officeDocument/2006/relationships/hyperlink" Target="verseid:58.10.32" TargetMode="Externa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hyperlink" Target="verseid:58.2.18" TargetMode="External"/><Relationship Id="rId2" Type="http://schemas.openxmlformats.org/officeDocument/2006/relationships/hyperlink" Target="verseid:58.2.17" TargetMode="Externa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hyperlink" Target="verseid:60.5.7" TargetMode="External"/><Relationship Id="rId2" Type="http://schemas.openxmlformats.org/officeDocument/2006/relationships/hyperlink" Target="verseid:60.5.6"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verseid:58.10.34"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verseid:58.10.36" TargetMode="External"/><Relationship Id="rId2" Type="http://schemas.openxmlformats.org/officeDocument/2006/relationships/hyperlink" Target="verseid:58.10.35"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verseid:58.1.3"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verseid:58.2.9"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verseid:58.13.21" TargetMode="External"/><Relationship Id="rId2" Type="http://schemas.openxmlformats.org/officeDocument/2006/relationships/hyperlink" Target="verseid:58.13.20"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9392" y="581891"/>
            <a:ext cx="10794670" cy="3785652"/>
          </a:xfrm>
          <a:prstGeom prst="rect">
            <a:avLst/>
          </a:prstGeom>
          <a:noFill/>
        </p:spPr>
        <p:txBody>
          <a:bodyPr wrap="square" rtlCol="0">
            <a:spAutoFit/>
          </a:bodyPr>
          <a:lstStyle/>
          <a:p>
            <a:pPr algn="ctr"/>
            <a:endParaRPr lang="en-US" sz="6000" dirty="0"/>
          </a:p>
          <a:p>
            <a:pPr algn="ctr"/>
            <a:r>
              <a:rPr lang="en-US" sz="6000" dirty="0">
                <a:solidFill>
                  <a:schemeClr val="bg1"/>
                </a:solidFill>
              </a:rPr>
              <a:t>Jesus Christ</a:t>
            </a:r>
          </a:p>
          <a:p>
            <a:pPr algn="ctr"/>
            <a:endParaRPr lang="en-US" sz="6000" dirty="0">
              <a:solidFill>
                <a:schemeClr val="bg1"/>
              </a:solidFill>
            </a:endParaRPr>
          </a:p>
          <a:p>
            <a:pPr algn="ctr"/>
            <a:r>
              <a:rPr lang="en-US" sz="6000" dirty="0">
                <a:solidFill>
                  <a:schemeClr val="bg1"/>
                </a:solidFill>
              </a:rPr>
              <a:t>Better than the Angels</a:t>
            </a:r>
          </a:p>
        </p:txBody>
      </p:sp>
    </p:spTree>
    <p:extLst>
      <p:ext uri="{BB962C8B-B14F-4D97-AF65-F5344CB8AC3E}">
        <p14:creationId xmlns:p14="http://schemas.microsoft.com/office/powerpoint/2010/main" val="43434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6265" y="498764"/>
            <a:ext cx="10794670" cy="3077766"/>
          </a:xfrm>
          <a:prstGeom prst="rect">
            <a:avLst/>
          </a:prstGeom>
          <a:noFill/>
        </p:spPr>
        <p:txBody>
          <a:bodyPr wrap="square" rtlCol="0">
            <a:spAutoFit/>
          </a:bodyPr>
          <a:lstStyle/>
          <a:p>
            <a:r>
              <a:rPr lang="en-US" sz="4400" b="1" dirty="0">
                <a:solidFill>
                  <a:schemeClr val="bg1"/>
                </a:solidFill>
                <a:hlinkClick r:id="rId2" action="ppaction://hlinkfile">
                  <a:extLst>
                    <a:ext uri="{A12FA001-AC4F-418D-AE19-62706E023703}">
                      <ahyp:hlinkClr xmlns:ahyp="http://schemas.microsoft.com/office/drawing/2018/hyperlinkcolor" val="tx"/>
                    </a:ext>
                  </a:extLst>
                </a:hlinkClick>
              </a:rPr>
              <a:t>Psa 34:7</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The angel of the LORD encamps around those who fear Him, And rescues them.</a:t>
            </a:r>
          </a:p>
          <a:p>
            <a:r>
              <a:rPr lang="en-US" sz="4400"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44598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5642" y="510639"/>
            <a:ext cx="10699667" cy="3754874"/>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Isa 37:36</a:t>
            </a:r>
            <a:r>
              <a:rPr lang="en-US" sz="4400"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Then the angel of the LORD went out and struck 185,000 in the camp of the Assyrians; and when men arose early in the morning, behold, all of these were dead.</a:t>
            </a:r>
          </a:p>
          <a:p>
            <a:r>
              <a:rPr lang="en-US" sz="4400"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1244653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5642" y="629392"/>
            <a:ext cx="10699667" cy="2862322"/>
          </a:xfrm>
          <a:prstGeom prst="rect">
            <a:avLst/>
          </a:prstGeom>
          <a:noFill/>
        </p:spPr>
        <p:txBody>
          <a:bodyPr wrap="square" rtlCol="0">
            <a:spAutoFit/>
          </a:bodyPr>
          <a:lstStyle/>
          <a:p>
            <a:pPr algn="ctr"/>
            <a:endParaRPr lang="en-US" sz="6000" dirty="0">
              <a:solidFill>
                <a:schemeClr val="bg1"/>
              </a:solidFill>
            </a:endParaRPr>
          </a:p>
          <a:p>
            <a:pPr algn="ctr"/>
            <a:endParaRPr lang="en-US" sz="6000" dirty="0">
              <a:solidFill>
                <a:schemeClr val="bg1"/>
              </a:solidFill>
            </a:endParaRPr>
          </a:p>
          <a:p>
            <a:pPr algn="ctr"/>
            <a:r>
              <a:rPr lang="en-US" sz="6000" dirty="0">
                <a:solidFill>
                  <a:schemeClr val="bg1"/>
                </a:solidFill>
              </a:rPr>
              <a:t>A.  A Better Name</a:t>
            </a:r>
          </a:p>
        </p:txBody>
      </p:sp>
    </p:spTree>
    <p:extLst>
      <p:ext uri="{BB962C8B-B14F-4D97-AF65-F5344CB8AC3E}">
        <p14:creationId xmlns:p14="http://schemas.microsoft.com/office/powerpoint/2010/main" val="1658714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0016" y="593766"/>
            <a:ext cx="10782794" cy="2400657"/>
          </a:xfrm>
          <a:prstGeom prst="rect">
            <a:avLst/>
          </a:prstGeom>
          <a:noFill/>
        </p:spPr>
        <p:txBody>
          <a:bodyPr wrap="square" rtlCol="0">
            <a:spAutoFit/>
          </a:bodyPr>
          <a:lstStyle/>
          <a:p>
            <a:r>
              <a:rPr lang="en-US" sz="4400" b="1" dirty="0">
                <a:solidFill>
                  <a:schemeClr val="bg1"/>
                </a:solidFill>
                <a:hlinkClick r:id="rId2" action="ppaction://hlinkfile">
                  <a:extLst>
                    <a:ext uri="{A12FA001-AC4F-418D-AE19-62706E023703}">
                      <ahyp:hlinkClr xmlns:ahyp="http://schemas.microsoft.com/office/drawing/2018/hyperlinkcolor" val="tx"/>
                    </a:ext>
                  </a:extLst>
                </a:hlinkClick>
              </a:rPr>
              <a:t>Heb 1:4</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having become as much better than the angels, as He has inherited a more excellent name than they.</a:t>
            </a:r>
          </a:p>
          <a:p>
            <a:endParaRPr lang="en-US" dirty="0">
              <a:solidFill>
                <a:schemeClr val="bg1"/>
              </a:solidFill>
            </a:endParaRPr>
          </a:p>
        </p:txBody>
      </p:sp>
    </p:spTree>
    <p:extLst>
      <p:ext uri="{BB962C8B-B14F-4D97-AF65-F5344CB8AC3E}">
        <p14:creationId xmlns:p14="http://schemas.microsoft.com/office/powerpoint/2010/main" val="729237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0639" y="593766"/>
            <a:ext cx="10913423" cy="5509200"/>
          </a:xfrm>
          <a:prstGeom prst="rect">
            <a:avLst/>
          </a:prstGeom>
          <a:noFill/>
        </p:spPr>
        <p:txBody>
          <a:bodyPr wrap="square" rtlCol="0">
            <a:spAutoFit/>
          </a:bodyPr>
          <a:lstStyle/>
          <a:p>
            <a:r>
              <a:rPr lang="en-US" dirty="0">
                <a:solidFill>
                  <a:schemeClr val="bg1"/>
                </a:solidFill>
              </a:rPr>
              <a:t> </a:t>
            </a:r>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1:5</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For to which of the angels did He ever say, "YOU ARE MY SON, TODAY I HAVE BEGOTTEN YOU"? And again, "I WILL BE A FATHER TO HIM AND HE SHALL BE A SON TO ME"?</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1:6</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And when He again brings the firstborn into the world, He says, "AND LET ALL THE ANGELS OF GOD WORSHIP HIM."</a:t>
            </a:r>
          </a:p>
        </p:txBody>
      </p:sp>
    </p:spTree>
    <p:extLst>
      <p:ext uri="{BB962C8B-B14F-4D97-AF65-F5344CB8AC3E}">
        <p14:creationId xmlns:p14="http://schemas.microsoft.com/office/powerpoint/2010/main" val="234159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2514" y="510639"/>
            <a:ext cx="10747169" cy="5109091"/>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1:7</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And of the angels He says, "WHO MAKES HIS ANGELS WINDS, AND HIS MINISTERS A FLAME OF FIRE."</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1:8</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But of the Son </a:t>
            </a:r>
            <a:r>
              <a:rPr lang="en-US" sz="4400" i="1" dirty="0">
                <a:solidFill>
                  <a:schemeClr val="bg1"/>
                </a:solidFill>
              </a:rPr>
              <a:t>He says,</a:t>
            </a:r>
            <a:r>
              <a:rPr lang="en-US" sz="4400" dirty="0">
                <a:solidFill>
                  <a:schemeClr val="bg1"/>
                </a:solidFill>
              </a:rPr>
              <a:t> "YOUR THRONE, O GOD, IS FOREVER AND EVER, AND THE RIGHTEOUS SCEPTER IS THE SCEPTER OF HIS KINGDOM</a:t>
            </a:r>
            <a:r>
              <a:rPr lang="en-US" dirty="0">
                <a:solidFill>
                  <a:schemeClr val="bg1"/>
                </a:solidFill>
              </a:rPr>
              <a:t>.</a:t>
            </a:r>
            <a:r>
              <a:rPr lang="en-US" dirty="0">
                <a:solidFill>
                  <a:schemeClr val="bg1"/>
                </a:solidFill>
                <a:effectLst/>
              </a:rPr>
              <a:t> </a:t>
            </a:r>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1543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6265" y="522514"/>
            <a:ext cx="10996551" cy="2400657"/>
          </a:xfrm>
          <a:prstGeom prst="rect">
            <a:avLst/>
          </a:prstGeom>
          <a:noFill/>
        </p:spPr>
        <p:txBody>
          <a:bodyPr wrap="square" rtlCol="0">
            <a:spAutoFit/>
          </a:bodyPr>
          <a:lstStyle/>
          <a:p>
            <a:r>
              <a:rPr lang="en-US" sz="4400" b="1" dirty="0">
                <a:solidFill>
                  <a:schemeClr val="bg1"/>
                </a:solidFill>
                <a:hlinkClick r:id="rId2" action="ppaction://hlinkfile">
                  <a:extLst>
                    <a:ext uri="{A12FA001-AC4F-418D-AE19-62706E023703}">
                      <ahyp:hlinkClr xmlns:ahyp="http://schemas.microsoft.com/office/drawing/2018/hyperlinkcolor" val="tx"/>
                    </a:ext>
                  </a:extLst>
                </a:hlinkClick>
              </a:rPr>
              <a:t>Heb 1:14</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Are they not all ministering spirits, sent out to render service for the sake of those who will inherit salvation?</a:t>
            </a:r>
          </a:p>
          <a:p>
            <a:endParaRPr lang="en-US" dirty="0">
              <a:solidFill>
                <a:schemeClr val="bg1"/>
              </a:solidFill>
            </a:endParaRPr>
          </a:p>
        </p:txBody>
      </p:sp>
    </p:spTree>
    <p:extLst>
      <p:ext uri="{BB962C8B-B14F-4D97-AF65-F5344CB8AC3E}">
        <p14:creationId xmlns:p14="http://schemas.microsoft.com/office/powerpoint/2010/main" val="26253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2514" y="534390"/>
            <a:ext cx="10972800" cy="6186309"/>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Php 2:5</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Have this attitude in yourselves which was also in Christ Jesus,</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Php 2:6</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who, although He existed in the form of God, did not regard equality with God a thing to be grasped,</a:t>
            </a:r>
          </a:p>
          <a:p>
            <a:r>
              <a:rPr lang="en-US" sz="4400" b="1" u="sng" dirty="0">
                <a:solidFill>
                  <a:schemeClr val="bg1"/>
                </a:solidFill>
                <a:hlinkClick r:id="rId4" action="ppaction://hlinkfile">
                  <a:extLst>
                    <a:ext uri="{A12FA001-AC4F-418D-AE19-62706E023703}">
                      <ahyp:hlinkClr xmlns:ahyp="http://schemas.microsoft.com/office/drawing/2018/hyperlinkcolor" val="tx"/>
                    </a:ext>
                  </a:extLst>
                </a:hlinkClick>
              </a:rPr>
              <a:t>Php 2:7</a:t>
            </a:r>
            <a:r>
              <a:rPr lang="en-US" sz="4400" u="sng" dirty="0">
                <a:solidFill>
                  <a:schemeClr val="bg1"/>
                </a:solidFill>
                <a:hlinkClick r:id="rId4" action="ppaction://hlinkfile">
                  <a:extLst>
                    <a:ext uri="{A12FA001-AC4F-418D-AE19-62706E023703}">
                      <ahyp:hlinkClr xmlns:ahyp="http://schemas.microsoft.com/office/drawing/2018/hyperlinkcolor" val="tx"/>
                    </a:ext>
                  </a:extLst>
                </a:hlinkClick>
              </a:rPr>
              <a:t> </a:t>
            </a:r>
            <a:r>
              <a:rPr lang="en-US" sz="4400" dirty="0">
                <a:solidFill>
                  <a:schemeClr val="bg1"/>
                </a:solidFill>
              </a:rPr>
              <a:t> but emptied Himself, taking the form of a bond-servant, </a:t>
            </a:r>
            <a:r>
              <a:rPr lang="en-US" sz="4400" i="1" dirty="0">
                <a:solidFill>
                  <a:schemeClr val="bg1"/>
                </a:solidFill>
              </a:rPr>
              <a:t>and</a:t>
            </a:r>
            <a:r>
              <a:rPr lang="en-US" sz="4400" dirty="0">
                <a:solidFill>
                  <a:schemeClr val="bg1"/>
                </a:solidFill>
              </a:rPr>
              <a:t> being made in the likeness of men.</a:t>
            </a:r>
          </a:p>
          <a:p>
            <a:endParaRPr lang="en-US" sz="4400" dirty="0">
              <a:solidFill>
                <a:schemeClr val="bg1"/>
              </a:solidFill>
            </a:endParaRPr>
          </a:p>
        </p:txBody>
      </p:sp>
    </p:spTree>
    <p:extLst>
      <p:ext uri="{BB962C8B-B14F-4D97-AF65-F5344CB8AC3E}">
        <p14:creationId xmlns:p14="http://schemas.microsoft.com/office/powerpoint/2010/main" val="1628671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1891" y="558140"/>
            <a:ext cx="10984675" cy="4832092"/>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Php 2:8</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Being found in appearance as a man, He humbled Himself by becoming obedient to the point of death, even death on a cross.</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Php 2:9</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For this reason also, God highly exalted Him, and bestowed on Him the name which is above every name,</a:t>
            </a:r>
          </a:p>
          <a:p>
            <a:endParaRPr lang="en-US" sz="4400" dirty="0">
              <a:solidFill>
                <a:schemeClr val="bg1"/>
              </a:solidFill>
            </a:endParaRPr>
          </a:p>
        </p:txBody>
      </p:sp>
    </p:spTree>
    <p:extLst>
      <p:ext uri="{BB962C8B-B14F-4D97-AF65-F5344CB8AC3E}">
        <p14:creationId xmlns:p14="http://schemas.microsoft.com/office/powerpoint/2010/main" val="16144524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8140" y="558140"/>
            <a:ext cx="10842172" cy="4431983"/>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Php 2:10</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so that at the name of Jesus EVERY KNEE WILL BOW, of those who are in heaven and on earth and under the earth,</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Php 2:11</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and that every tongue will confess that Jesus Christ is Lord, to the glory of God the Father.</a:t>
            </a:r>
          </a:p>
          <a:p>
            <a:endParaRPr lang="en-US" dirty="0">
              <a:solidFill>
                <a:schemeClr val="bg1"/>
              </a:solidFill>
            </a:endParaRPr>
          </a:p>
        </p:txBody>
      </p:sp>
    </p:spTree>
    <p:extLst>
      <p:ext uri="{BB962C8B-B14F-4D97-AF65-F5344CB8AC3E}">
        <p14:creationId xmlns:p14="http://schemas.microsoft.com/office/powerpoint/2010/main" val="1582246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1268" y="486888"/>
            <a:ext cx="10675916" cy="4431983"/>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1:1</a:t>
            </a:r>
            <a:r>
              <a:rPr lang="en-US" sz="4400"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God, after He spoke long ago to the fathers in the prophets in many portions and in many ways,</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1:2</a:t>
            </a:r>
            <a:r>
              <a:rPr lang="en-US" sz="4400"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in these last days has spoken to us in His Son, whom He appointed heir of all things, through whom also He made the world.</a:t>
            </a:r>
          </a:p>
          <a:p>
            <a:endParaRPr lang="en-US" dirty="0">
              <a:solidFill>
                <a:schemeClr val="bg1"/>
              </a:solidFill>
            </a:endParaRPr>
          </a:p>
        </p:txBody>
      </p:sp>
    </p:spTree>
    <p:extLst>
      <p:ext uri="{BB962C8B-B14F-4D97-AF65-F5344CB8AC3E}">
        <p14:creationId xmlns:p14="http://schemas.microsoft.com/office/powerpoint/2010/main" val="6263047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1891" y="570016"/>
            <a:ext cx="10770919" cy="5509200"/>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2Co 5:14</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For the love of Christ controls us, having concluded this, that one died for all, therefore all died;</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2Co 5:15</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and He died for all, so that they who live might no longer live for themselves, but for Him who died and rose again on their behalf.</a:t>
            </a:r>
          </a:p>
          <a:p>
            <a:endParaRPr lang="en-US" sz="4400" dirty="0">
              <a:solidFill>
                <a:schemeClr val="bg1"/>
              </a:solidFill>
            </a:endParaRPr>
          </a:p>
        </p:txBody>
      </p:sp>
    </p:spTree>
    <p:extLst>
      <p:ext uri="{BB962C8B-B14F-4D97-AF65-F5344CB8AC3E}">
        <p14:creationId xmlns:p14="http://schemas.microsoft.com/office/powerpoint/2010/main" val="1736191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5013" y="451262"/>
            <a:ext cx="10747169" cy="5786199"/>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2Co 5:16</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Therefore from now on we recognize no one according to the flesh; even though we have known Christ according to the flesh, yet now we know </a:t>
            </a:r>
            <a:r>
              <a:rPr lang="en-US" sz="4400" i="1" dirty="0">
                <a:solidFill>
                  <a:schemeClr val="bg1"/>
                </a:solidFill>
              </a:rPr>
              <a:t>Him</a:t>
            </a:r>
            <a:r>
              <a:rPr lang="en-US" sz="4400" dirty="0">
                <a:solidFill>
                  <a:schemeClr val="bg1"/>
                </a:solidFill>
              </a:rPr>
              <a:t> </a:t>
            </a:r>
            <a:r>
              <a:rPr lang="en-US" sz="4400" i="1" dirty="0">
                <a:solidFill>
                  <a:schemeClr val="bg1"/>
                </a:solidFill>
              </a:rPr>
              <a:t>in this way</a:t>
            </a:r>
            <a:r>
              <a:rPr lang="en-US" sz="4400" dirty="0">
                <a:solidFill>
                  <a:schemeClr val="bg1"/>
                </a:solidFill>
              </a:rPr>
              <a:t> no longer.</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2Co 5:17</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Therefore if anyone is in Christ, </a:t>
            </a:r>
            <a:r>
              <a:rPr lang="en-US" sz="4400" i="1" dirty="0">
                <a:solidFill>
                  <a:schemeClr val="bg1"/>
                </a:solidFill>
              </a:rPr>
              <a:t>he is</a:t>
            </a:r>
            <a:r>
              <a:rPr lang="en-US" sz="4400" dirty="0">
                <a:solidFill>
                  <a:schemeClr val="bg1"/>
                </a:solidFill>
              </a:rPr>
              <a:t> a new creature; the old things passed away; behold, new things have come.</a:t>
            </a:r>
          </a:p>
          <a:p>
            <a:endParaRPr lang="en-US" dirty="0">
              <a:solidFill>
                <a:schemeClr val="bg1"/>
              </a:solidFill>
            </a:endParaRPr>
          </a:p>
        </p:txBody>
      </p:sp>
    </p:spTree>
    <p:extLst>
      <p:ext uri="{BB962C8B-B14F-4D97-AF65-F5344CB8AC3E}">
        <p14:creationId xmlns:p14="http://schemas.microsoft.com/office/powerpoint/2010/main" val="160611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5642" y="510639"/>
            <a:ext cx="10794670" cy="5109091"/>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2Co 5:18</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Now all </a:t>
            </a:r>
            <a:r>
              <a:rPr lang="en-US" sz="4400" i="1" dirty="0">
                <a:solidFill>
                  <a:schemeClr val="bg1"/>
                </a:solidFill>
              </a:rPr>
              <a:t>these</a:t>
            </a:r>
            <a:r>
              <a:rPr lang="en-US" sz="4400" dirty="0">
                <a:solidFill>
                  <a:schemeClr val="bg1"/>
                </a:solidFill>
              </a:rPr>
              <a:t> things are from God, who reconciled us to Himself through Christ and gave us the ministry of reconciliation,</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2Co 5:19</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namely, that God was in Christ reconciling the world to Himself, not counting their trespasses against them, and He has committed to us the word of reconciliation.</a:t>
            </a:r>
          </a:p>
          <a:p>
            <a:endParaRPr lang="en-US" dirty="0">
              <a:solidFill>
                <a:schemeClr val="bg1"/>
              </a:solidFill>
            </a:endParaRPr>
          </a:p>
        </p:txBody>
      </p:sp>
    </p:spTree>
    <p:extLst>
      <p:ext uri="{BB962C8B-B14F-4D97-AF65-F5344CB8AC3E}">
        <p14:creationId xmlns:p14="http://schemas.microsoft.com/office/powerpoint/2010/main" val="988630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6265" y="593766"/>
            <a:ext cx="10770919" cy="5386090"/>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2Co 5:20</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Therefore, we are ambassadors for Christ, as though God were making an appeal through us; we beg you on behalf of Christ, be reconciled to God.</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2Co 5:21</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He made Him who knew no sin </a:t>
            </a:r>
            <a:r>
              <a:rPr lang="en-US" sz="4400" i="1" dirty="0">
                <a:solidFill>
                  <a:schemeClr val="bg1"/>
                </a:solidFill>
              </a:rPr>
              <a:t>to be</a:t>
            </a:r>
            <a:r>
              <a:rPr lang="en-US" sz="4400" dirty="0">
                <a:solidFill>
                  <a:schemeClr val="bg1"/>
                </a:solidFill>
              </a:rPr>
              <a:t> sin on our behalf, so that we might become the righteousness of God in Him.</a:t>
            </a:r>
          </a:p>
          <a:p>
            <a:r>
              <a:rPr lang="en-US"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1768074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3143" y="641268"/>
            <a:ext cx="10569039" cy="2862322"/>
          </a:xfrm>
          <a:prstGeom prst="rect">
            <a:avLst/>
          </a:prstGeom>
          <a:noFill/>
        </p:spPr>
        <p:txBody>
          <a:bodyPr wrap="square" rtlCol="0">
            <a:spAutoFit/>
          </a:bodyPr>
          <a:lstStyle/>
          <a:p>
            <a:pPr algn="ctr"/>
            <a:endParaRPr lang="en-US" sz="6000" dirty="0">
              <a:solidFill>
                <a:schemeClr val="bg1"/>
              </a:solidFill>
            </a:endParaRPr>
          </a:p>
          <a:p>
            <a:pPr algn="ctr"/>
            <a:endParaRPr lang="en-US" sz="6000" dirty="0">
              <a:solidFill>
                <a:schemeClr val="bg1"/>
              </a:solidFill>
            </a:endParaRPr>
          </a:p>
          <a:p>
            <a:pPr algn="ctr"/>
            <a:r>
              <a:rPr lang="en-US" sz="6000" dirty="0">
                <a:solidFill>
                  <a:schemeClr val="bg1"/>
                </a:solidFill>
              </a:rPr>
              <a:t>B.  A Better Salvation</a:t>
            </a:r>
          </a:p>
        </p:txBody>
      </p:sp>
    </p:spTree>
    <p:extLst>
      <p:ext uri="{BB962C8B-B14F-4D97-AF65-F5344CB8AC3E}">
        <p14:creationId xmlns:p14="http://schemas.microsoft.com/office/powerpoint/2010/main" val="1197539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17" y="593766"/>
            <a:ext cx="10652166" cy="5509200"/>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2:1</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For this reason we must pay much closer attention to what we have heard, so that we do not drift away </a:t>
            </a:r>
            <a:r>
              <a:rPr lang="en-US" sz="4400" i="1" dirty="0">
                <a:solidFill>
                  <a:schemeClr val="bg1"/>
                </a:solidFill>
              </a:rPr>
              <a:t>from it.</a:t>
            </a:r>
            <a:endParaRPr lang="en-US" sz="4400" dirty="0">
              <a:solidFill>
                <a:schemeClr val="bg1"/>
              </a:solidFill>
            </a:endParaRP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2:2</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For if the word spoken through angels proved unalterable, and every transgression and disobedience received a just penalty,</a:t>
            </a:r>
          </a:p>
          <a:p>
            <a:endParaRPr lang="en-US" sz="4400" dirty="0">
              <a:solidFill>
                <a:schemeClr val="bg1"/>
              </a:solidFill>
            </a:endParaRPr>
          </a:p>
        </p:txBody>
      </p:sp>
    </p:spTree>
    <p:extLst>
      <p:ext uri="{BB962C8B-B14F-4D97-AF65-F5344CB8AC3E}">
        <p14:creationId xmlns:p14="http://schemas.microsoft.com/office/powerpoint/2010/main" val="8243638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3766" y="617517"/>
            <a:ext cx="10865922" cy="6063198"/>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2:3</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how will we escape if we neglect so great a salvation? After it was at the first spoken through the Lord, it was confirmed to us by those who heard,</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2:4</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God also testifying with them, both by signs and wonders and by various miracles and by gifts of the Holy Spirit according to His own will.</a:t>
            </a:r>
          </a:p>
          <a:p>
            <a:r>
              <a:rPr lang="en-US"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1084718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8140" y="486888"/>
            <a:ext cx="10854047" cy="6863417"/>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Act 7:51</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"You men who are stiff-necked and uncircumcised in heart and ears are always resisting the Holy Spirit; you are doing just as your fathers did.</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Act 7:52</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"Which one of the prophets did your fathers not persecute? They killed those who had previously announced the coming of the Righteous One, whose betrayers and murderers you have now become;</a:t>
            </a:r>
          </a:p>
          <a:p>
            <a:endParaRPr lang="en-US" sz="4400" dirty="0">
              <a:solidFill>
                <a:schemeClr val="bg1"/>
              </a:solidFill>
            </a:endParaRPr>
          </a:p>
        </p:txBody>
      </p:sp>
    </p:spTree>
    <p:extLst>
      <p:ext uri="{BB962C8B-B14F-4D97-AF65-F5344CB8AC3E}">
        <p14:creationId xmlns:p14="http://schemas.microsoft.com/office/powerpoint/2010/main" val="9150606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81891" y="605642"/>
            <a:ext cx="10782795" cy="2400657"/>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Act 7:53</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you who received the law as ordained by angels, and </a:t>
            </a:r>
            <a:r>
              <a:rPr lang="en-US" sz="4400" i="1" dirty="0">
                <a:solidFill>
                  <a:schemeClr val="bg1"/>
                </a:solidFill>
              </a:rPr>
              <a:t>yet</a:t>
            </a:r>
            <a:r>
              <a:rPr lang="en-US" sz="4400" dirty="0">
                <a:solidFill>
                  <a:schemeClr val="bg1"/>
                </a:solidFill>
              </a:rPr>
              <a:t> did not keep it."</a:t>
            </a:r>
          </a:p>
          <a:p>
            <a:r>
              <a:rPr lang="en-US" sz="4400"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4493307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5018" y="653143"/>
            <a:ext cx="10723418" cy="5509200"/>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Eph 2:1</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And you were dead in your trespasses and sins,</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Eph 2:2</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in which you formerly walked according to the course of this world, according to the prince of the power of the air, of the spirit that is now working in the sons of disobedience.</a:t>
            </a:r>
          </a:p>
          <a:p>
            <a:endParaRPr lang="en-US" sz="4400" dirty="0">
              <a:solidFill>
                <a:schemeClr val="bg1"/>
              </a:solidFill>
            </a:endParaRPr>
          </a:p>
        </p:txBody>
      </p:sp>
    </p:spTree>
    <p:extLst>
      <p:ext uri="{BB962C8B-B14F-4D97-AF65-F5344CB8AC3E}">
        <p14:creationId xmlns:p14="http://schemas.microsoft.com/office/powerpoint/2010/main" val="1809347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9392" y="394692"/>
            <a:ext cx="10782795" cy="6463308"/>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1:3</a:t>
            </a:r>
            <a:r>
              <a:rPr lang="en-US" sz="4400"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And He is the radiance of His glory and the exact representation of His nature, and upholds all things by the word of His power. When He had made purification of sins, He sat down at the right hand of the Majesty on high,</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1:4</a:t>
            </a:r>
            <a:r>
              <a:rPr lang="en-US" sz="4400"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having become as much better than the angels, as He has inherited a more excellent name than they.</a:t>
            </a:r>
          </a:p>
          <a:p>
            <a:endParaRPr lang="en-US" dirty="0">
              <a:solidFill>
                <a:schemeClr val="bg1"/>
              </a:solidFill>
            </a:endParaRPr>
          </a:p>
        </p:txBody>
      </p:sp>
    </p:spTree>
    <p:extLst>
      <p:ext uri="{BB962C8B-B14F-4D97-AF65-F5344CB8AC3E}">
        <p14:creationId xmlns:p14="http://schemas.microsoft.com/office/powerpoint/2010/main" val="13177874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8764" y="653143"/>
            <a:ext cx="10770919" cy="4832092"/>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Eph 2:3</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Among them we too all formerly lived in the lusts of our flesh, indulging the desires of the flesh and of the mind, and were by nature children of wrath, even as the rest.</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Eph 2:4</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But God, being rich in mercy, because of His great love with which He loved us,</a:t>
            </a:r>
          </a:p>
          <a:p>
            <a:endParaRPr lang="en-US" sz="4400" dirty="0">
              <a:solidFill>
                <a:schemeClr val="bg1"/>
              </a:solidFill>
            </a:endParaRPr>
          </a:p>
        </p:txBody>
      </p:sp>
    </p:spTree>
    <p:extLst>
      <p:ext uri="{BB962C8B-B14F-4D97-AF65-F5344CB8AC3E}">
        <p14:creationId xmlns:p14="http://schemas.microsoft.com/office/powerpoint/2010/main" val="10299988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3143" y="486888"/>
            <a:ext cx="10580914" cy="4832092"/>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Eph 2:5</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even when we were dead in our transgressions, made us alive together with Christ (by grace you have been saved),</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Eph 2:6</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and raised us up with Him, and seated us with Him in the heavenly </a:t>
            </a:r>
            <a:r>
              <a:rPr lang="en-US" sz="4400" i="1" dirty="0">
                <a:solidFill>
                  <a:schemeClr val="bg1"/>
                </a:solidFill>
              </a:rPr>
              <a:t>places</a:t>
            </a:r>
            <a:r>
              <a:rPr lang="en-US" sz="4400" dirty="0">
                <a:solidFill>
                  <a:schemeClr val="bg1"/>
                </a:solidFill>
              </a:rPr>
              <a:t> in Christ Jesus,</a:t>
            </a:r>
          </a:p>
          <a:p>
            <a:endParaRPr lang="en-US" sz="4400" dirty="0">
              <a:solidFill>
                <a:schemeClr val="bg1"/>
              </a:solidFill>
            </a:endParaRPr>
          </a:p>
        </p:txBody>
      </p:sp>
    </p:spTree>
    <p:extLst>
      <p:ext uri="{BB962C8B-B14F-4D97-AF65-F5344CB8AC3E}">
        <p14:creationId xmlns:p14="http://schemas.microsoft.com/office/powerpoint/2010/main" val="18301097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4390" y="581891"/>
            <a:ext cx="10830296" cy="6186309"/>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Eph 2:7</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so that in the ages to come He might show the surpassing riches of His grace in kindness toward us in Christ Jesus.</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Eph 2:8</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For by grace you have been saved through faith; and that not of yourselves, </a:t>
            </a:r>
            <a:r>
              <a:rPr lang="en-US" sz="4400" i="1" dirty="0">
                <a:solidFill>
                  <a:schemeClr val="bg1"/>
                </a:solidFill>
              </a:rPr>
              <a:t>it is</a:t>
            </a:r>
            <a:r>
              <a:rPr lang="en-US" sz="4400" dirty="0">
                <a:solidFill>
                  <a:schemeClr val="bg1"/>
                </a:solidFill>
              </a:rPr>
              <a:t> the gift of God;</a:t>
            </a:r>
          </a:p>
          <a:p>
            <a:r>
              <a:rPr lang="en-US" sz="4400" b="1" u="sng" dirty="0">
                <a:solidFill>
                  <a:schemeClr val="bg1"/>
                </a:solidFill>
                <a:hlinkClick r:id="rId4" action="ppaction://hlinkfile">
                  <a:extLst>
                    <a:ext uri="{A12FA001-AC4F-418D-AE19-62706E023703}">
                      <ahyp:hlinkClr xmlns:ahyp="http://schemas.microsoft.com/office/drawing/2018/hyperlinkcolor" val="tx"/>
                    </a:ext>
                  </a:extLst>
                </a:hlinkClick>
              </a:rPr>
              <a:t>Eph 2:9</a:t>
            </a:r>
            <a:r>
              <a:rPr lang="en-US" sz="4400" u="sng" dirty="0">
                <a:solidFill>
                  <a:schemeClr val="bg1"/>
                </a:solidFill>
                <a:hlinkClick r:id="rId4" action="ppaction://hlinkfile">
                  <a:extLst>
                    <a:ext uri="{A12FA001-AC4F-418D-AE19-62706E023703}">
                      <ahyp:hlinkClr xmlns:ahyp="http://schemas.microsoft.com/office/drawing/2018/hyperlinkcolor" val="tx"/>
                    </a:ext>
                  </a:extLst>
                </a:hlinkClick>
              </a:rPr>
              <a:t> </a:t>
            </a:r>
            <a:r>
              <a:rPr lang="en-US" sz="4400" dirty="0">
                <a:solidFill>
                  <a:schemeClr val="bg1"/>
                </a:solidFill>
              </a:rPr>
              <a:t> not as a result of works, so that no one may boast.</a:t>
            </a:r>
          </a:p>
          <a:p>
            <a:endParaRPr lang="en-US" sz="4400" dirty="0">
              <a:solidFill>
                <a:schemeClr val="bg1"/>
              </a:solidFill>
            </a:endParaRPr>
          </a:p>
        </p:txBody>
      </p:sp>
    </p:spTree>
    <p:extLst>
      <p:ext uri="{BB962C8B-B14F-4D97-AF65-F5344CB8AC3E}">
        <p14:creationId xmlns:p14="http://schemas.microsoft.com/office/powerpoint/2010/main" val="19804569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6265" y="546265"/>
            <a:ext cx="10984675" cy="4832092"/>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13:10</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We have an altar from which those who serve the tabernacle have no right to eat.</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13:11</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For the bodies of those animals whose blood is brought into the holy place by the high priest </a:t>
            </a:r>
            <a:r>
              <a:rPr lang="en-US" sz="4400" i="1" dirty="0">
                <a:solidFill>
                  <a:schemeClr val="bg1"/>
                </a:solidFill>
              </a:rPr>
              <a:t>as an offering</a:t>
            </a:r>
            <a:r>
              <a:rPr lang="en-US" sz="4400" dirty="0">
                <a:solidFill>
                  <a:schemeClr val="bg1"/>
                </a:solidFill>
              </a:rPr>
              <a:t> for sin, are burned outside the camp.</a:t>
            </a:r>
          </a:p>
          <a:p>
            <a:endParaRPr lang="en-US" sz="4400" dirty="0">
              <a:solidFill>
                <a:schemeClr val="bg1"/>
              </a:solidFill>
            </a:endParaRPr>
          </a:p>
        </p:txBody>
      </p:sp>
    </p:spTree>
    <p:extLst>
      <p:ext uri="{BB962C8B-B14F-4D97-AF65-F5344CB8AC3E}">
        <p14:creationId xmlns:p14="http://schemas.microsoft.com/office/powerpoint/2010/main" val="13206609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0639" y="534390"/>
            <a:ext cx="10996551" cy="4708981"/>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13:12</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Therefore Jesus also, that He might sanctify the people through His own blood, suffered outside the gate.</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13:13</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So, let us go out to Him outside the camp, bearing His reproach.</a:t>
            </a:r>
          </a:p>
          <a:p>
            <a:r>
              <a:rPr lang="en-US" sz="4400" dirty="0">
                <a:solidFill>
                  <a:schemeClr val="bg1"/>
                </a:solidFill>
              </a:rPr>
              <a:t> </a:t>
            </a:r>
          </a:p>
          <a:p>
            <a:r>
              <a:rPr lang="en-US"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16654699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2514" y="558140"/>
            <a:ext cx="10854047" cy="2862322"/>
          </a:xfrm>
          <a:prstGeom prst="rect">
            <a:avLst/>
          </a:prstGeom>
          <a:noFill/>
        </p:spPr>
        <p:txBody>
          <a:bodyPr wrap="square" rtlCol="0">
            <a:spAutoFit/>
          </a:bodyPr>
          <a:lstStyle/>
          <a:p>
            <a:pPr algn="ctr"/>
            <a:endParaRPr lang="en-US" sz="6000" dirty="0">
              <a:solidFill>
                <a:schemeClr val="bg1"/>
              </a:solidFill>
            </a:endParaRPr>
          </a:p>
          <a:p>
            <a:pPr algn="ctr"/>
            <a:endParaRPr lang="en-US" sz="6000" dirty="0">
              <a:solidFill>
                <a:schemeClr val="bg1"/>
              </a:solidFill>
            </a:endParaRPr>
          </a:p>
          <a:p>
            <a:pPr algn="ctr"/>
            <a:r>
              <a:rPr lang="en-US" sz="6000" dirty="0">
                <a:solidFill>
                  <a:schemeClr val="bg1"/>
                </a:solidFill>
              </a:rPr>
              <a:t>C.  A Better Helper</a:t>
            </a:r>
          </a:p>
        </p:txBody>
      </p:sp>
    </p:spTree>
    <p:extLst>
      <p:ext uri="{BB962C8B-B14F-4D97-AF65-F5344CB8AC3E}">
        <p14:creationId xmlns:p14="http://schemas.microsoft.com/office/powerpoint/2010/main" val="2832661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2514" y="522514"/>
            <a:ext cx="10996551" cy="3077766"/>
          </a:xfrm>
          <a:prstGeom prst="rect">
            <a:avLst/>
          </a:prstGeom>
          <a:noFill/>
        </p:spPr>
        <p:txBody>
          <a:bodyPr wrap="square" rtlCol="0">
            <a:spAutoFit/>
          </a:bodyPr>
          <a:lstStyle/>
          <a:p>
            <a:r>
              <a:rPr lang="en-US" sz="4400" b="1" dirty="0">
                <a:solidFill>
                  <a:schemeClr val="bg1"/>
                </a:solidFill>
                <a:hlinkClick r:id="rId2" action="ppaction://hlinkfile">
                  <a:extLst>
                    <a:ext uri="{A12FA001-AC4F-418D-AE19-62706E023703}">
                      <ahyp:hlinkClr xmlns:ahyp="http://schemas.microsoft.com/office/drawing/2018/hyperlinkcolor" val="tx"/>
                    </a:ext>
                  </a:extLst>
                </a:hlinkClick>
              </a:rPr>
              <a:t>Heb 1:14</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Are they not all ministering spirits, sent out to render service for the sake of those who will inherit salvation?</a:t>
            </a:r>
          </a:p>
          <a:p>
            <a:r>
              <a:rPr lang="en-US" sz="4400"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6354909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1262" y="391885"/>
            <a:ext cx="11340935" cy="6863417"/>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2:9</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But we do see Him who was made for a little while lower than the angels, </a:t>
            </a:r>
            <a:r>
              <a:rPr lang="en-US" sz="4400" i="1" dirty="0">
                <a:solidFill>
                  <a:schemeClr val="bg1"/>
                </a:solidFill>
              </a:rPr>
              <a:t>namely,</a:t>
            </a:r>
            <a:r>
              <a:rPr lang="en-US" sz="4400" dirty="0">
                <a:solidFill>
                  <a:schemeClr val="bg1"/>
                </a:solidFill>
              </a:rPr>
              <a:t> Jesus, because of the suffering of death crowned with glory and honor, so that by the grace of God He might taste death for everyone.</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2:10</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For it was fitting for Him, for whom are all things, and through whom are all things, in bringing many sons to glory, to perfect the author of their salvation through sufferings.</a:t>
            </a:r>
          </a:p>
          <a:p>
            <a:endParaRPr lang="en-US" sz="4400" dirty="0">
              <a:solidFill>
                <a:schemeClr val="bg1"/>
              </a:solidFill>
            </a:endParaRPr>
          </a:p>
        </p:txBody>
      </p:sp>
    </p:spTree>
    <p:extLst>
      <p:ext uri="{BB962C8B-B14F-4D97-AF65-F5344CB8AC3E}">
        <p14:creationId xmlns:p14="http://schemas.microsoft.com/office/powerpoint/2010/main" val="9056909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6258" y="0"/>
            <a:ext cx="11388437" cy="7140416"/>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2:11</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For both He who sanctifies and those who are sanctified are all from one </a:t>
            </a:r>
            <a:r>
              <a:rPr lang="en-US" sz="4400" i="1" dirty="0">
                <a:solidFill>
                  <a:schemeClr val="bg1"/>
                </a:solidFill>
              </a:rPr>
              <a:t>Father;</a:t>
            </a:r>
            <a:r>
              <a:rPr lang="en-US" sz="4400" dirty="0">
                <a:solidFill>
                  <a:schemeClr val="bg1"/>
                </a:solidFill>
              </a:rPr>
              <a:t> for which reason He is not ashamed to call them brethren,</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2:12</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saying, "I WILL PROCLAIM YOUR NAME TO MY BRETHREN, IN THE MIDST OF THE CONGREGATION I WILL SING YOUR PRAISE."</a:t>
            </a:r>
          </a:p>
          <a:p>
            <a:r>
              <a:rPr lang="en-US" sz="4400" b="1" u="sng" dirty="0">
                <a:solidFill>
                  <a:schemeClr val="bg1"/>
                </a:solidFill>
                <a:hlinkClick r:id="rId4" action="ppaction://hlinkfile">
                  <a:extLst>
                    <a:ext uri="{A12FA001-AC4F-418D-AE19-62706E023703}">
                      <ahyp:hlinkClr xmlns:ahyp="http://schemas.microsoft.com/office/drawing/2018/hyperlinkcolor" val="tx"/>
                    </a:ext>
                  </a:extLst>
                </a:hlinkClick>
              </a:rPr>
              <a:t>Heb 2:13</a:t>
            </a:r>
            <a:r>
              <a:rPr lang="en-US" sz="4400" u="sng" dirty="0">
                <a:solidFill>
                  <a:schemeClr val="bg1"/>
                </a:solidFill>
                <a:hlinkClick r:id="rId4" action="ppaction://hlinkfile">
                  <a:extLst>
                    <a:ext uri="{A12FA001-AC4F-418D-AE19-62706E023703}">
                      <ahyp:hlinkClr xmlns:ahyp="http://schemas.microsoft.com/office/drawing/2018/hyperlinkcolor" val="tx"/>
                    </a:ext>
                  </a:extLst>
                </a:hlinkClick>
              </a:rPr>
              <a:t> </a:t>
            </a:r>
            <a:r>
              <a:rPr lang="en-US" sz="4400" dirty="0">
                <a:solidFill>
                  <a:schemeClr val="bg1"/>
                </a:solidFill>
              </a:rPr>
              <a:t> And again, "I WILL PUT MY TRUST IN HIM." And again, "BEHOLD, I AND THE CHILDREN WHOM GOD HAS GIVEN ME."</a:t>
            </a:r>
          </a:p>
          <a:p>
            <a:endParaRPr lang="en-US" dirty="0">
              <a:solidFill>
                <a:schemeClr val="bg1"/>
              </a:solidFill>
            </a:endParaRPr>
          </a:p>
        </p:txBody>
      </p:sp>
    </p:spTree>
    <p:extLst>
      <p:ext uri="{BB962C8B-B14F-4D97-AF65-F5344CB8AC3E}">
        <p14:creationId xmlns:p14="http://schemas.microsoft.com/office/powerpoint/2010/main" val="16140282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8135" y="0"/>
            <a:ext cx="11566566" cy="7140416"/>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2:14</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Therefore, since the children share in flesh and blood, He Himself likewise also partook of the same, that through death He might render powerless him who had the power of death, that is, the devil,</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2:15</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and might free those who through fear of death were subject to slavery all their lives.</a:t>
            </a:r>
          </a:p>
          <a:p>
            <a:r>
              <a:rPr lang="en-US" sz="4400" b="1" u="sng" dirty="0">
                <a:solidFill>
                  <a:schemeClr val="bg1"/>
                </a:solidFill>
                <a:hlinkClick r:id="rId4" action="ppaction://hlinkfile">
                  <a:extLst>
                    <a:ext uri="{A12FA001-AC4F-418D-AE19-62706E023703}">
                      <ahyp:hlinkClr xmlns:ahyp="http://schemas.microsoft.com/office/drawing/2018/hyperlinkcolor" val="tx"/>
                    </a:ext>
                  </a:extLst>
                </a:hlinkClick>
              </a:rPr>
              <a:t>Heb 2:16</a:t>
            </a:r>
            <a:r>
              <a:rPr lang="en-US" sz="4400" u="sng" dirty="0">
                <a:solidFill>
                  <a:schemeClr val="bg1"/>
                </a:solidFill>
                <a:hlinkClick r:id="rId4" action="ppaction://hlinkfile">
                  <a:extLst>
                    <a:ext uri="{A12FA001-AC4F-418D-AE19-62706E023703}">
                      <ahyp:hlinkClr xmlns:ahyp="http://schemas.microsoft.com/office/drawing/2018/hyperlinkcolor" val="tx"/>
                    </a:ext>
                  </a:extLst>
                </a:hlinkClick>
              </a:rPr>
              <a:t> </a:t>
            </a:r>
            <a:r>
              <a:rPr lang="en-US" sz="4400" dirty="0">
                <a:solidFill>
                  <a:schemeClr val="bg1"/>
                </a:solidFill>
              </a:rPr>
              <a:t> For assuredly He does not give help to angels, but He gives help to the descendant of Abraham.</a:t>
            </a:r>
          </a:p>
          <a:p>
            <a:endParaRPr lang="en-US" dirty="0">
              <a:solidFill>
                <a:schemeClr val="bg1"/>
              </a:solidFill>
            </a:endParaRPr>
          </a:p>
        </p:txBody>
      </p:sp>
    </p:spTree>
    <p:extLst>
      <p:ext uri="{BB962C8B-B14F-4D97-AF65-F5344CB8AC3E}">
        <p14:creationId xmlns:p14="http://schemas.microsoft.com/office/powerpoint/2010/main" val="480423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9392" y="617517"/>
            <a:ext cx="10747169" cy="4832092"/>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10:32</a:t>
            </a:r>
            <a:r>
              <a:rPr lang="en-US" sz="4400"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But remember the former days, when, after being enlightened, you endured a great conflict of sufferings,</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10:33</a:t>
            </a:r>
            <a:r>
              <a:rPr lang="en-US" sz="4400"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partly by being made a public spectacle through reproaches and tribulations, and partly by becoming sharers with those who were so treated.</a:t>
            </a:r>
          </a:p>
        </p:txBody>
      </p:sp>
    </p:spTree>
    <p:extLst>
      <p:ext uri="{BB962C8B-B14F-4D97-AF65-F5344CB8AC3E}">
        <p14:creationId xmlns:p14="http://schemas.microsoft.com/office/powerpoint/2010/main" val="14983942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5013" y="486888"/>
            <a:ext cx="11150930" cy="5786199"/>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2:17</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Therefore, He had to be made like His brethren in all things, so that He might become a merciful and faithful high priest in things pertaining to God, to make propitiation for the sins of the people.</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2:18</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For since He Himself was tempted in that which He has suffered, He is able to come to the aid of those who are tempted.</a:t>
            </a:r>
          </a:p>
          <a:p>
            <a:endParaRPr lang="en-US" dirty="0">
              <a:solidFill>
                <a:schemeClr val="bg1"/>
              </a:solidFill>
            </a:endParaRPr>
          </a:p>
        </p:txBody>
      </p:sp>
    </p:spTree>
    <p:extLst>
      <p:ext uri="{BB962C8B-B14F-4D97-AF65-F5344CB8AC3E}">
        <p14:creationId xmlns:p14="http://schemas.microsoft.com/office/powerpoint/2010/main" val="15762860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1886" y="415636"/>
            <a:ext cx="11198431" cy="369332"/>
          </a:xfrm>
          <a:prstGeom prst="rect">
            <a:avLst/>
          </a:prstGeom>
          <a:noFill/>
        </p:spPr>
        <p:txBody>
          <a:bodyPr wrap="square" rtlCol="0">
            <a:spAutoFit/>
          </a:bodyPr>
          <a:lstStyle/>
          <a:p>
            <a:endParaRPr lang="en-US">
              <a:solidFill>
                <a:schemeClr val="bg1"/>
              </a:solidFill>
            </a:endParaRPr>
          </a:p>
        </p:txBody>
      </p:sp>
      <p:sp>
        <p:nvSpPr>
          <p:cNvPr id="3" name="TextBox 2"/>
          <p:cNvSpPr txBox="1"/>
          <p:nvPr/>
        </p:nvSpPr>
        <p:spPr>
          <a:xfrm>
            <a:off x="558140" y="570016"/>
            <a:ext cx="10426535" cy="3754874"/>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1Pe 5:6</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Therefore humble yourselves under the mighty hand of God, that He may exalt you at the proper time,</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1Pe 5:7</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casting all your anxiety on Him, because He cares for you.</a:t>
            </a:r>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376673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6265" y="463138"/>
            <a:ext cx="10842171" cy="4431983"/>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10:34</a:t>
            </a:r>
            <a:r>
              <a:rPr lang="en-US" sz="4400"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For you showed sympathy to the prisoners and accepted joyfully the seizure of your property, knowing that you have for yourselves a better possession and a lasting one.</a:t>
            </a:r>
          </a:p>
          <a:p>
            <a:endParaRPr lang="en-US" sz="4400"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699131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0016" y="522514"/>
            <a:ext cx="10949049" cy="3754874"/>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10:35</a:t>
            </a:r>
            <a:r>
              <a:rPr lang="en-US" sz="4400"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Therefore, do not throw away your confidence, which has a great reward.</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10:36</a:t>
            </a:r>
            <a:r>
              <a:rPr lang="en-US" sz="4400"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For you have need of endurance, so that when you have done the will of God, you may receive what was promised.</a:t>
            </a:r>
          </a:p>
          <a:p>
            <a:endParaRPr lang="en-US" dirty="0">
              <a:solidFill>
                <a:schemeClr val="bg1"/>
              </a:solidFill>
            </a:endParaRPr>
          </a:p>
        </p:txBody>
      </p:sp>
    </p:spTree>
    <p:extLst>
      <p:ext uri="{BB962C8B-B14F-4D97-AF65-F5344CB8AC3E}">
        <p14:creationId xmlns:p14="http://schemas.microsoft.com/office/powerpoint/2010/main" val="275963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1891" y="546265"/>
            <a:ext cx="10830296" cy="2400657"/>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1:3</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And He is the radiance of His glory and the exact representation of His nature,</a:t>
            </a:r>
          </a:p>
          <a:p>
            <a:r>
              <a:rPr lang="en-US" sz="4400"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801419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5018" y="546265"/>
            <a:ext cx="10723418" cy="5109091"/>
          </a:xfrm>
          <a:prstGeom prst="rect">
            <a:avLst/>
          </a:prstGeom>
          <a:noFill/>
        </p:spPr>
        <p:txBody>
          <a:bodyPr wrap="square" rtlCol="0">
            <a:spAutoFit/>
          </a:bodyPr>
          <a:lstStyle/>
          <a:p>
            <a:r>
              <a:rPr lang="en-US" dirty="0">
                <a:solidFill>
                  <a:schemeClr val="bg1"/>
                </a:solidFill>
              </a:rPr>
              <a:t> </a:t>
            </a:r>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2:9</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But we do see Him who was made for a little while lower than the angels, </a:t>
            </a:r>
            <a:r>
              <a:rPr lang="en-US" sz="4400" i="1" dirty="0">
                <a:solidFill>
                  <a:schemeClr val="bg1"/>
                </a:solidFill>
              </a:rPr>
              <a:t>namely,</a:t>
            </a:r>
            <a:r>
              <a:rPr lang="en-US" sz="4400" dirty="0">
                <a:solidFill>
                  <a:schemeClr val="bg1"/>
                </a:solidFill>
              </a:rPr>
              <a:t> Jesus, because of the suffering of death crowned with glory and honor, so that by the grace of God He might taste death for everyone.</a:t>
            </a:r>
          </a:p>
          <a:p>
            <a:r>
              <a:rPr lang="en-US" sz="4400"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1707399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1268" y="617517"/>
            <a:ext cx="10699667" cy="6463308"/>
          </a:xfrm>
          <a:prstGeom prst="rect">
            <a:avLst/>
          </a:prstGeom>
          <a:noFill/>
        </p:spPr>
        <p:txBody>
          <a:bodyPr wrap="square" rtlCol="0">
            <a:spAutoFit/>
          </a:bodyPr>
          <a:lstStyle/>
          <a:p>
            <a:r>
              <a:rPr lang="en-US" sz="4400" b="1" u="sng" dirty="0">
                <a:solidFill>
                  <a:schemeClr val="bg1"/>
                </a:solidFill>
                <a:hlinkClick r:id="rId2" action="ppaction://hlinkfile">
                  <a:extLst>
                    <a:ext uri="{A12FA001-AC4F-418D-AE19-62706E023703}">
                      <ahyp:hlinkClr xmlns:ahyp="http://schemas.microsoft.com/office/drawing/2018/hyperlinkcolor" val="tx"/>
                    </a:ext>
                  </a:extLst>
                </a:hlinkClick>
              </a:rPr>
              <a:t>Heb 13:20</a:t>
            </a:r>
            <a:r>
              <a:rPr lang="en-US" sz="4400" u="sng" dirty="0">
                <a:solidFill>
                  <a:schemeClr val="bg1"/>
                </a:solidFill>
                <a:hlinkClick r:id="rId2" action="ppaction://hlinkfile">
                  <a:extLst>
                    <a:ext uri="{A12FA001-AC4F-418D-AE19-62706E023703}">
                      <ahyp:hlinkClr xmlns:ahyp="http://schemas.microsoft.com/office/drawing/2018/hyperlinkcolor" val="tx"/>
                    </a:ext>
                  </a:extLst>
                </a:hlinkClick>
              </a:rPr>
              <a:t> </a:t>
            </a:r>
            <a:r>
              <a:rPr lang="en-US" sz="4400" dirty="0">
                <a:solidFill>
                  <a:schemeClr val="bg1"/>
                </a:solidFill>
              </a:rPr>
              <a:t> Now the God of peace, who brought up from the dead the great Shepherd of the sheep through the blood of the eternal covenant, </a:t>
            </a:r>
            <a:r>
              <a:rPr lang="en-US" sz="4400" i="1" dirty="0">
                <a:solidFill>
                  <a:schemeClr val="bg1"/>
                </a:solidFill>
              </a:rPr>
              <a:t>even </a:t>
            </a:r>
            <a:r>
              <a:rPr lang="en-US" sz="4400" dirty="0">
                <a:solidFill>
                  <a:schemeClr val="bg1"/>
                </a:solidFill>
              </a:rPr>
              <a:t>Jesus our Lord,</a:t>
            </a:r>
          </a:p>
          <a:p>
            <a:r>
              <a:rPr lang="en-US" sz="4400" b="1" u="sng" dirty="0">
                <a:solidFill>
                  <a:schemeClr val="bg1"/>
                </a:solidFill>
                <a:hlinkClick r:id="rId3" action="ppaction://hlinkfile">
                  <a:extLst>
                    <a:ext uri="{A12FA001-AC4F-418D-AE19-62706E023703}">
                      <ahyp:hlinkClr xmlns:ahyp="http://schemas.microsoft.com/office/drawing/2018/hyperlinkcolor" val="tx"/>
                    </a:ext>
                  </a:extLst>
                </a:hlinkClick>
              </a:rPr>
              <a:t>Heb 13:21</a:t>
            </a:r>
            <a:r>
              <a:rPr lang="en-US" sz="4400" u="sng" dirty="0">
                <a:solidFill>
                  <a:schemeClr val="bg1"/>
                </a:solidFill>
                <a:hlinkClick r:id="rId3" action="ppaction://hlinkfile">
                  <a:extLst>
                    <a:ext uri="{A12FA001-AC4F-418D-AE19-62706E023703}">
                      <ahyp:hlinkClr xmlns:ahyp="http://schemas.microsoft.com/office/drawing/2018/hyperlinkcolor" val="tx"/>
                    </a:ext>
                  </a:extLst>
                </a:hlinkClick>
              </a:rPr>
              <a:t> </a:t>
            </a:r>
            <a:r>
              <a:rPr lang="en-US" sz="4400" dirty="0">
                <a:solidFill>
                  <a:schemeClr val="bg1"/>
                </a:solidFill>
              </a:rPr>
              <a:t> equip you in every good thing to do His will, working in us that which is pleasing in His sight, through Jesus Christ, to whom </a:t>
            </a:r>
            <a:r>
              <a:rPr lang="en-US" sz="4400" i="1" dirty="0">
                <a:solidFill>
                  <a:schemeClr val="bg1"/>
                </a:solidFill>
              </a:rPr>
              <a:t>be</a:t>
            </a:r>
            <a:r>
              <a:rPr lang="en-US" sz="4400" dirty="0">
                <a:solidFill>
                  <a:schemeClr val="bg1"/>
                </a:solidFill>
              </a:rPr>
              <a:t> the glory forever and ever. Amen.</a:t>
            </a:r>
          </a:p>
          <a:p>
            <a:r>
              <a:rPr lang="en-US" sz="4400"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1488325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1962</Words>
  <Application>Microsoft Office PowerPoint</Application>
  <PresentationFormat>Widescreen</PresentationFormat>
  <Paragraphs>93</Paragraphs>
  <Slides>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WCCMediaTech</cp:lastModifiedBy>
  <cp:revision>8</cp:revision>
  <dcterms:created xsi:type="dcterms:W3CDTF">2020-09-13T10:23:08Z</dcterms:created>
  <dcterms:modified xsi:type="dcterms:W3CDTF">2020-09-13T14:34:17Z</dcterms:modified>
</cp:coreProperties>
</file>