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10ef06da0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10ef06da0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10ef06da0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10ef06da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10ef06da0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10ef06da0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10ef06da0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10ef06da0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10ef06da0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10ef06da0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10ef06da0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10ef06da0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10ef06da0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10ef06da0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10ef06da0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10ef06da0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0ef06da0_1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10ef06da0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10ef06da0_1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10ef06da0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10ef06da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10ef06da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10ef06da0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10ef06da0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10ef06da0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10ef06da0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10ef06da0_1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10ef06da0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10ef06da0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10ef06da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10ef06da0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10ef06da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10ef06da0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10ef06da0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10ef06da0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10ef06da0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10ef06da0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10ef06da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10ef06da0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10ef06da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10ef06da0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10ef06da0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1354" y="0"/>
            <a:ext cx="9141293"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2"/>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p:nvPr/>
        </p:nvSpPr>
        <p:spPr>
          <a:xfrm>
            <a:off x="282625" y="572350"/>
            <a:ext cx="8610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a:solidFill>
                  <a:srgbClr val="FFFFFF"/>
                </a:solidFill>
              </a:rPr>
              <a:t>James 5:10-11 NET</a:t>
            </a:r>
            <a:endParaRPr sz="3000" b="1" i="1" u="sng">
              <a:solidFill>
                <a:srgbClr val="FFFFFF"/>
              </a:solidFill>
            </a:endParaRPr>
          </a:p>
          <a:p>
            <a:pPr marL="0" lvl="0" indent="0" algn="l" rtl="0">
              <a:spcBef>
                <a:spcPts val="0"/>
              </a:spcBef>
              <a:spcAft>
                <a:spcPts val="0"/>
              </a:spcAft>
              <a:buNone/>
            </a:pPr>
            <a:r>
              <a:rPr lang="en" sz="3000" i="1">
                <a:solidFill>
                  <a:srgbClr val="FFFFFF"/>
                </a:solidFill>
              </a:rPr>
              <a:t> [10] As an example of </a:t>
            </a:r>
            <a:r>
              <a:rPr lang="en" sz="3000" b="1" i="1">
                <a:solidFill>
                  <a:srgbClr val="FFFFFF"/>
                </a:solidFill>
              </a:rPr>
              <a:t>suffering and patience</a:t>
            </a:r>
            <a:r>
              <a:rPr lang="en" sz="3000" i="1">
                <a:solidFill>
                  <a:srgbClr val="FFFFFF"/>
                </a:solidFill>
              </a:rPr>
              <a:t>, brothers and sisters, take the prophets who spoke in the Lord's name. [11] Think of how we regard as blessed those who have endured. You have heard of Job’s </a:t>
            </a:r>
            <a:r>
              <a:rPr lang="en" sz="3000" b="1" i="1">
                <a:solidFill>
                  <a:srgbClr val="FFFFFF"/>
                </a:solidFill>
              </a:rPr>
              <a:t>endurance</a:t>
            </a:r>
            <a:r>
              <a:rPr lang="en" sz="3000" i="1">
                <a:solidFill>
                  <a:srgbClr val="FFFFFF"/>
                </a:solidFill>
              </a:rPr>
              <a:t> and you have seen the Lord’s purpose, that the Lord is full of compassion and mercy.</a:t>
            </a:r>
            <a:endParaRPr sz="3000" i="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p:nvPr/>
        </p:nvSpPr>
        <p:spPr>
          <a:xfrm>
            <a:off x="1209650" y="912200"/>
            <a:ext cx="7389600" cy="30000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rgbClr val="FFFFFF"/>
              </a:buClr>
              <a:buSzPts val="3600"/>
              <a:buAutoNum type="arabicPeriod"/>
            </a:pPr>
            <a:r>
              <a:rPr lang="en" sz="3600">
                <a:solidFill>
                  <a:srgbClr val="FFFFFF"/>
                </a:solidFill>
              </a:rPr>
              <a:t>Lost his property Job 1:13-17</a:t>
            </a:r>
            <a:endParaRPr sz="3600">
              <a:solidFill>
                <a:srgbClr val="FFFFFF"/>
              </a:solidFill>
            </a:endParaRPr>
          </a:p>
          <a:p>
            <a:pPr marL="457200" lvl="0" indent="-457200" algn="l" rtl="0">
              <a:spcBef>
                <a:spcPts val="0"/>
              </a:spcBef>
              <a:spcAft>
                <a:spcPts val="0"/>
              </a:spcAft>
              <a:buClr>
                <a:srgbClr val="FFFFFF"/>
              </a:buClr>
              <a:buSzPts val="3600"/>
              <a:buAutoNum type="arabicPeriod"/>
            </a:pPr>
            <a:r>
              <a:rPr lang="en" sz="3600">
                <a:solidFill>
                  <a:srgbClr val="FFFFFF"/>
                </a:solidFill>
              </a:rPr>
              <a:t>Lost his children Job 1:18-19</a:t>
            </a:r>
            <a:endParaRPr sz="3600">
              <a:solidFill>
                <a:srgbClr val="FFFFFF"/>
              </a:solidFill>
            </a:endParaRPr>
          </a:p>
          <a:p>
            <a:pPr marL="457200" lvl="0" indent="-457200" algn="l" rtl="0">
              <a:spcBef>
                <a:spcPts val="0"/>
              </a:spcBef>
              <a:spcAft>
                <a:spcPts val="0"/>
              </a:spcAft>
              <a:buClr>
                <a:srgbClr val="FFFFFF"/>
              </a:buClr>
              <a:buSzPts val="3600"/>
              <a:buAutoNum type="arabicPeriod"/>
            </a:pPr>
            <a:r>
              <a:rPr lang="en" sz="3600">
                <a:solidFill>
                  <a:srgbClr val="FFFFFF"/>
                </a:solidFill>
              </a:rPr>
              <a:t>Lost his health Job 2:7-8</a:t>
            </a:r>
            <a:endParaRPr sz="3600">
              <a:solidFill>
                <a:srgbClr val="FFFFFF"/>
              </a:solidFill>
            </a:endParaRPr>
          </a:p>
          <a:p>
            <a:pPr marL="457200" lvl="0" indent="-457200" algn="l" rtl="0">
              <a:spcBef>
                <a:spcPts val="0"/>
              </a:spcBef>
              <a:spcAft>
                <a:spcPts val="0"/>
              </a:spcAft>
              <a:buClr>
                <a:srgbClr val="FFFFFF"/>
              </a:buClr>
              <a:buSzPts val="3600"/>
              <a:buAutoNum type="arabicPeriod"/>
            </a:pPr>
            <a:r>
              <a:rPr lang="en" sz="3600">
                <a:solidFill>
                  <a:srgbClr val="FFFFFF"/>
                </a:solidFill>
              </a:rPr>
              <a:t>Lost his wife's backing Job 2:9</a:t>
            </a:r>
            <a:endParaRPr sz="3600">
              <a:solidFill>
                <a:srgbClr val="FFFFFF"/>
              </a:solidFill>
            </a:endParaRPr>
          </a:p>
          <a:p>
            <a:pPr marL="457200" lvl="0" indent="-457200" algn="l" rtl="0">
              <a:spcBef>
                <a:spcPts val="0"/>
              </a:spcBef>
              <a:spcAft>
                <a:spcPts val="0"/>
              </a:spcAft>
              <a:buClr>
                <a:srgbClr val="FFFFFF"/>
              </a:buClr>
              <a:buSzPts val="3600"/>
              <a:buAutoNum type="arabicPeriod"/>
            </a:pPr>
            <a:r>
              <a:rPr lang="en" sz="3600">
                <a:solidFill>
                  <a:srgbClr val="FFFFFF"/>
                </a:solidFill>
              </a:rPr>
              <a:t>Lack of sympathy 16:1-3</a:t>
            </a:r>
            <a:endParaRPr sz="3600">
              <a:solidFill>
                <a:srgbClr val="FFFFFF"/>
              </a:solidFill>
            </a:endParaRPr>
          </a:p>
          <a:p>
            <a:pPr marL="457200" lvl="0" indent="-457200" algn="l" rtl="0">
              <a:spcBef>
                <a:spcPts val="0"/>
              </a:spcBef>
              <a:spcAft>
                <a:spcPts val="0"/>
              </a:spcAft>
              <a:buClr>
                <a:srgbClr val="FFFFFF"/>
              </a:buClr>
              <a:buSzPts val="3600"/>
              <a:buAutoNum type="arabicPeriod"/>
            </a:pPr>
            <a:r>
              <a:rPr lang="en" sz="3600">
                <a:solidFill>
                  <a:srgbClr val="FFFFFF"/>
                </a:solidFill>
              </a:rPr>
              <a:t>Lost his friends 30:1-10</a:t>
            </a:r>
            <a:endParaRPr sz="3600">
              <a:solidFill>
                <a:srgbClr val="FFFFFF"/>
              </a:solidFill>
            </a:endParaRPr>
          </a:p>
        </p:txBody>
      </p:sp>
      <p:sp>
        <p:nvSpPr>
          <p:cNvPr id="116" name="Google Shape;116;p24"/>
          <p:cNvSpPr txBox="1"/>
          <p:nvPr/>
        </p:nvSpPr>
        <p:spPr>
          <a:xfrm>
            <a:off x="1025450" y="186175"/>
            <a:ext cx="68364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rPr>
              <a:t>Job’s Sufferings:</a:t>
            </a:r>
            <a:endParaRPr sz="3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p:nvPr/>
        </p:nvSpPr>
        <p:spPr>
          <a:xfrm>
            <a:off x="364500" y="227875"/>
            <a:ext cx="8415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FFFFFF"/>
                </a:solidFill>
              </a:rPr>
              <a:t>“A Christian will part with anything rather than his </a:t>
            </a:r>
            <a:r>
              <a:rPr lang="en" sz="3600" b="1" dirty="0">
                <a:solidFill>
                  <a:srgbClr val="FFFFFF"/>
                </a:solidFill>
              </a:rPr>
              <a:t>hope</a:t>
            </a:r>
            <a:r>
              <a:rPr lang="en" sz="3600" dirty="0">
                <a:solidFill>
                  <a:srgbClr val="FFFFFF"/>
                </a:solidFill>
              </a:rPr>
              <a:t>; he knows that </a:t>
            </a:r>
            <a:r>
              <a:rPr lang="en" sz="3600" b="1" dirty="0">
                <a:solidFill>
                  <a:srgbClr val="FFFFFF"/>
                </a:solidFill>
              </a:rPr>
              <a:t>hope</a:t>
            </a:r>
            <a:r>
              <a:rPr lang="en" sz="3600" dirty="0">
                <a:solidFill>
                  <a:srgbClr val="FFFFFF"/>
                </a:solidFill>
              </a:rPr>
              <a:t> will keep the heart both from aching and breaking, from fainting and sinking; he knows that </a:t>
            </a:r>
            <a:r>
              <a:rPr lang="en" sz="3600" b="1" dirty="0">
                <a:solidFill>
                  <a:srgbClr val="FFFFFF"/>
                </a:solidFill>
              </a:rPr>
              <a:t>hope</a:t>
            </a:r>
            <a:r>
              <a:rPr lang="en" sz="3600" dirty="0">
                <a:solidFill>
                  <a:srgbClr val="FFFFFF"/>
                </a:solidFill>
              </a:rPr>
              <a:t> is a beam of God, a spark of glory, and that nothing shall extinguish it till the soul be filled with glory.”                           - Thomas Brooks</a:t>
            </a:r>
            <a:endParaRPr sz="36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p:nvPr/>
        </p:nvSpPr>
        <p:spPr>
          <a:xfrm>
            <a:off x="374375" y="423200"/>
            <a:ext cx="8415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a:solidFill>
                  <a:srgbClr val="FFFFFF"/>
                </a:solidFill>
              </a:rPr>
              <a:t>Romans 5: 1-5 NET</a:t>
            </a:r>
            <a:endParaRPr sz="3000" b="1" i="1" u="sng">
              <a:solidFill>
                <a:srgbClr val="FFFFFF"/>
              </a:solidFill>
            </a:endParaRPr>
          </a:p>
          <a:p>
            <a:pPr marL="0" lvl="0" indent="0" algn="l" rtl="0">
              <a:spcBef>
                <a:spcPts val="0"/>
              </a:spcBef>
              <a:spcAft>
                <a:spcPts val="0"/>
              </a:spcAft>
              <a:buNone/>
            </a:pPr>
            <a:r>
              <a:rPr lang="en" sz="3000" i="1">
                <a:solidFill>
                  <a:srgbClr val="FFFFFF"/>
                </a:solidFill>
              </a:rPr>
              <a:t>5 Therefore, since we have been declared righteous by faith, we have peace with God through our Lord Jesus Christ, 2 through whom we have also obtained access into this grace in which we stand, and we rejoice in the </a:t>
            </a:r>
            <a:r>
              <a:rPr lang="en" sz="3000" b="1" i="1">
                <a:solidFill>
                  <a:srgbClr val="FFFFFF"/>
                </a:solidFill>
              </a:rPr>
              <a:t>hope</a:t>
            </a:r>
            <a:r>
              <a:rPr lang="en" sz="3000" i="1">
                <a:solidFill>
                  <a:srgbClr val="FFFFFF"/>
                </a:solidFill>
              </a:rPr>
              <a:t> of God’s glory. 3 Not only this, but we also rejoice in sufferings, knowing that </a:t>
            </a:r>
            <a:r>
              <a:rPr lang="en" sz="3000" b="1" i="1">
                <a:solidFill>
                  <a:srgbClr val="FFFFFF"/>
                </a:solidFill>
              </a:rPr>
              <a:t>suffering produces endurance, </a:t>
            </a:r>
            <a:endParaRPr sz="3000" b="1" i="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p:nvPr/>
        </p:nvSpPr>
        <p:spPr>
          <a:xfrm>
            <a:off x="1048050" y="1188225"/>
            <a:ext cx="7047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rgbClr val="FFFFFF"/>
                </a:solidFill>
              </a:rPr>
              <a:t>4 and </a:t>
            </a:r>
            <a:r>
              <a:rPr lang="en" sz="3000" b="1" i="1">
                <a:solidFill>
                  <a:srgbClr val="FFFFFF"/>
                </a:solidFill>
              </a:rPr>
              <a:t>endurance</a:t>
            </a:r>
            <a:r>
              <a:rPr lang="en" sz="3000" i="1">
                <a:solidFill>
                  <a:srgbClr val="FFFFFF"/>
                </a:solidFill>
              </a:rPr>
              <a:t>, </a:t>
            </a:r>
            <a:r>
              <a:rPr lang="en" sz="3000" b="1" i="1">
                <a:solidFill>
                  <a:srgbClr val="FFFFFF"/>
                </a:solidFill>
              </a:rPr>
              <a:t>character, and character, hope</a:t>
            </a:r>
            <a:r>
              <a:rPr lang="en" sz="3000" i="1">
                <a:solidFill>
                  <a:srgbClr val="FFFFFF"/>
                </a:solidFill>
              </a:rPr>
              <a:t>. 5 And </a:t>
            </a:r>
            <a:r>
              <a:rPr lang="en" sz="3000" b="1" i="1">
                <a:solidFill>
                  <a:srgbClr val="FFFFFF"/>
                </a:solidFill>
              </a:rPr>
              <a:t>hope</a:t>
            </a:r>
            <a:r>
              <a:rPr lang="en" sz="3000" i="1">
                <a:solidFill>
                  <a:srgbClr val="FFFFFF"/>
                </a:solidFill>
              </a:rPr>
              <a:t> does not disappoint, because the love of God has been poured out in our hearts through the Holy Spirit who was given to us.</a:t>
            </a:r>
            <a:endParaRPr sz="3000" i="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p:nvPr/>
        </p:nvSpPr>
        <p:spPr>
          <a:xfrm>
            <a:off x="3197350" y="983925"/>
            <a:ext cx="1693500" cy="6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HOPE</a:t>
            </a:r>
            <a:endParaRPr sz="3600" b="1">
              <a:solidFill>
                <a:srgbClr val="FFFFFF"/>
              </a:solidFill>
            </a:endParaRPr>
          </a:p>
        </p:txBody>
      </p:sp>
      <p:pic>
        <p:nvPicPr>
          <p:cNvPr id="137" name="Google Shape;137;p28"/>
          <p:cNvPicPr preferRelativeResize="0"/>
          <p:nvPr/>
        </p:nvPicPr>
        <p:blipFill>
          <a:blip r:embed="rId3">
            <a:alphaModFix/>
          </a:blip>
          <a:stretch>
            <a:fillRect/>
          </a:stretch>
        </p:blipFill>
        <p:spPr>
          <a:xfrm rot="-7856332">
            <a:off x="1158578" y="2997751"/>
            <a:ext cx="1573418" cy="976270"/>
          </a:xfrm>
          <a:prstGeom prst="rect">
            <a:avLst/>
          </a:prstGeom>
          <a:noFill/>
          <a:ln>
            <a:noFill/>
          </a:ln>
        </p:spPr>
      </p:pic>
      <p:sp>
        <p:nvSpPr>
          <p:cNvPr id="138" name="Google Shape;138;p28"/>
          <p:cNvSpPr txBox="1"/>
          <p:nvPr/>
        </p:nvSpPr>
        <p:spPr>
          <a:xfrm>
            <a:off x="5878275" y="2475625"/>
            <a:ext cx="2988000" cy="6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SUFFERING</a:t>
            </a:r>
            <a:endParaRPr sz="3600" b="1">
              <a:solidFill>
                <a:srgbClr val="FFFFFF"/>
              </a:solidFill>
            </a:endParaRPr>
          </a:p>
        </p:txBody>
      </p:sp>
      <p:pic>
        <p:nvPicPr>
          <p:cNvPr id="139" name="Google Shape;139;p28"/>
          <p:cNvPicPr preferRelativeResize="0"/>
          <p:nvPr/>
        </p:nvPicPr>
        <p:blipFill>
          <a:blip r:embed="rId3">
            <a:alphaModFix/>
          </a:blip>
          <a:stretch>
            <a:fillRect/>
          </a:stretch>
        </p:blipFill>
        <p:spPr>
          <a:xfrm rot="9463382">
            <a:off x="5585834" y="3297834"/>
            <a:ext cx="1573409" cy="977883"/>
          </a:xfrm>
          <a:prstGeom prst="rect">
            <a:avLst/>
          </a:prstGeom>
          <a:noFill/>
          <a:ln>
            <a:noFill/>
          </a:ln>
        </p:spPr>
      </p:pic>
      <p:sp>
        <p:nvSpPr>
          <p:cNvPr id="140" name="Google Shape;140;p28"/>
          <p:cNvSpPr txBox="1"/>
          <p:nvPr/>
        </p:nvSpPr>
        <p:spPr>
          <a:xfrm>
            <a:off x="2498275" y="3909675"/>
            <a:ext cx="3189600" cy="9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ENDURANCE</a:t>
            </a:r>
            <a:endParaRPr sz="3600" b="1">
              <a:solidFill>
                <a:srgbClr val="FFFFFF"/>
              </a:solidFill>
            </a:endParaRPr>
          </a:p>
        </p:txBody>
      </p:sp>
      <p:sp>
        <p:nvSpPr>
          <p:cNvPr id="141" name="Google Shape;141;p28"/>
          <p:cNvSpPr txBox="1"/>
          <p:nvPr/>
        </p:nvSpPr>
        <p:spPr>
          <a:xfrm>
            <a:off x="375550" y="2242950"/>
            <a:ext cx="3189600" cy="10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CHARACTER</a:t>
            </a:r>
            <a:endParaRPr sz="3600" b="1">
              <a:solidFill>
                <a:srgbClr val="FFFFFF"/>
              </a:solidFill>
            </a:endParaRPr>
          </a:p>
        </p:txBody>
      </p:sp>
      <p:pic>
        <p:nvPicPr>
          <p:cNvPr id="142" name="Google Shape;142;p28"/>
          <p:cNvPicPr preferRelativeResize="0"/>
          <p:nvPr/>
        </p:nvPicPr>
        <p:blipFill>
          <a:blip r:embed="rId3">
            <a:alphaModFix/>
          </a:blip>
          <a:stretch>
            <a:fillRect/>
          </a:stretch>
        </p:blipFill>
        <p:spPr>
          <a:xfrm rot="1921306">
            <a:off x="4634711" y="1457326"/>
            <a:ext cx="1799802" cy="1047798"/>
          </a:xfrm>
          <a:prstGeom prst="rect">
            <a:avLst/>
          </a:prstGeom>
          <a:noFill/>
          <a:ln>
            <a:noFill/>
          </a:ln>
        </p:spPr>
      </p:pic>
      <p:pic>
        <p:nvPicPr>
          <p:cNvPr id="143" name="Google Shape;143;p28"/>
          <p:cNvPicPr preferRelativeResize="0"/>
          <p:nvPr/>
        </p:nvPicPr>
        <p:blipFill>
          <a:blip r:embed="rId3">
            <a:alphaModFix/>
          </a:blip>
          <a:stretch>
            <a:fillRect/>
          </a:stretch>
        </p:blipFill>
        <p:spPr>
          <a:xfrm rot="-1147555">
            <a:off x="1564638" y="1098860"/>
            <a:ext cx="1573412" cy="1198497"/>
          </a:xfrm>
          <a:prstGeom prst="rect">
            <a:avLst/>
          </a:prstGeom>
          <a:noFill/>
          <a:ln>
            <a:noFill/>
          </a:ln>
        </p:spPr>
      </p:pic>
      <p:sp>
        <p:nvSpPr>
          <p:cNvPr id="144" name="Google Shape;144;p28"/>
          <p:cNvSpPr txBox="1"/>
          <p:nvPr/>
        </p:nvSpPr>
        <p:spPr>
          <a:xfrm>
            <a:off x="1676525" y="221975"/>
            <a:ext cx="5387700" cy="6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rPr>
              <a:t>The  Hope Cycle</a:t>
            </a:r>
            <a:endParaRPr sz="3600"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p:nvPr/>
        </p:nvSpPr>
        <p:spPr>
          <a:xfrm>
            <a:off x="325550" y="550900"/>
            <a:ext cx="8592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"You and I are unavoidably and irreducibly </a:t>
            </a:r>
            <a:r>
              <a:rPr lang="en" sz="3600" b="1">
                <a:solidFill>
                  <a:srgbClr val="FFFFFF"/>
                </a:solidFill>
              </a:rPr>
              <a:t>hope-based</a:t>
            </a:r>
            <a:r>
              <a:rPr lang="en" sz="3600">
                <a:solidFill>
                  <a:srgbClr val="FFFFFF"/>
                </a:solidFill>
              </a:rPr>
              <a:t> creatures. </a:t>
            </a:r>
            <a:endParaRPr sz="3600">
              <a:solidFill>
                <a:srgbClr val="FFFFFF"/>
              </a:solidFill>
            </a:endParaRPr>
          </a:p>
          <a:p>
            <a:pPr marL="0" lvl="0" indent="0" algn="l" rtl="0">
              <a:spcBef>
                <a:spcPts val="0"/>
              </a:spcBef>
              <a:spcAft>
                <a:spcPts val="0"/>
              </a:spcAft>
              <a:buNone/>
            </a:pPr>
            <a:r>
              <a:rPr lang="en" sz="3600">
                <a:solidFill>
                  <a:srgbClr val="FFFFFF"/>
                </a:solidFill>
              </a:rPr>
              <a:t>We are controlled not how we live now, but what we think will happen later. </a:t>
            </a:r>
            <a:r>
              <a:rPr lang="en" sz="3600" b="1">
                <a:solidFill>
                  <a:srgbClr val="FFFFFF"/>
                </a:solidFill>
              </a:rPr>
              <a:t>Christian hope</a:t>
            </a:r>
            <a:r>
              <a:rPr lang="en" sz="3600">
                <a:solidFill>
                  <a:srgbClr val="FFFFFF"/>
                </a:solidFill>
              </a:rPr>
              <a:t> has to do with the ultimate future, not the immediate." </a:t>
            </a:r>
            <a:endParaRPr sz="3600">
              <a:solidFill>
                <a:srgbClr val="FFFFFF"/>
              </a:solidFill>
            </a:endParaRPr>
          </a:p>
          <a:p>
            <a:pPr marL="0" lvl="0" indent="0" algn="l" rtl="0">
              <a:spcBef>
                <a:spcPts val="0"/>
              </a:spcBef>
              <a:spcAft>
                <a:spcPts val="0"/>
              </a:spcAft>
              <a:buNone/>
            </a:pPr>
            <a:r>
              <a:rPr lang="en" sz="3600">
                <a:solidFill>
                  <a:srgbClr val="FFFFFF"/>
                </a:solidFill>
              </a:rPr>
              <a:t>                                             - Tim Keller</a:t>
            </a:r>
            <a:endParaRPr sz="36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p:nvPr/>
        </p:nvSpPr>
        <p:spPr>
          <a:xfrm>
            <a:off x="340050" y="195325"/>
            <a:ext cx="3989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Endurance is a big part of what produces hope and hope in Jesus is crucial for every person that would follow Jesus!</a:t>
            </a:r>
            <a:endParaRPr sz="3600" b="1">
              <a:solidFill>
                <a:srgbClr val="FFFFFF"/>
              </a:solidFill>
            </a:endParaRPr>
          </a:p>
        </p:txBody>
      </p:sp>
      <p:pic>
        <p:nvPicPr>
          <p:cNvPr id="155" name="Google Shape;155;p30"/>
          <p:cNvPicPr preferRelativeResize="0"/>
          <p:nvPr/>
        </p:nvPicPr>
        <p:blipFill>
          <a:blip r:embed="rId3">
            <a:alphaModFix/>
          </a:blip>
          <a:stretch>
            <a:fillRect/>
          </a:stretch>
        </p:blipFill>
        <p:spPr>
          <a:xfrm>
            <a:off x="4572000" y="195325"/>
            <a:ext cx="4315175" cy="4739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p:nvPr/>
        </p:nvSpPr>
        <p:spPr>
          <a:xfrm>
            <a:off x="5763475" y="762000"/>
            <a:ext cx="35811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It's this ironclad hope that puts the patience in patient endurance. </a:t>
            </a:r>
            <a:endParaRPr sz="3600" b="1">
              <a:solidFill>
                <a:srgbClr val="FFFFFF"/>
              </a:solidFill>
            </a:endParaRPr>
          </a:p>
        </p:txBody>
      </p:sp>
      <p:pic>
        <p:nvPicPr>
          <p:cNvPr id="161" name="Google Shape;161;p31"/>
          <p:cNvPicPr preferRelativeResize="0"/>
          <p:nvPr/>
        </p:nvPicPr>
        <p:blipFill>
          <a:blip r:embed="rId3">
            <a:alphaModFix/>
          </a:blip>
          <a:stretch>
            <a:fillRect/>
          </a:stretch>
        </p:blipFill>
        <p:spPr>
          <a:xfrm>
            <a:off x="406925" y="762000"/>
            <a:ext cx="5144225" cy="3548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147000" y="0"/>
            <a:ext cx="8850000" cy="36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i="1" u="sng">
                <a:solidFill>
                  <a:srgbClr val="FFFFFF"/>
                </a:solidFill>
              </a:rPr>
              <a:t>Revelation 3:7-9 ESV</a:t>
            </a:r>
            <a:endParaRPr sz="2600" b="1" i="1" u="sng">
              <a:solidFill>
                <a:srgbClr val="FFFFFF"/>
              </a:solidFill>
            </a:endParaRPr>
          </a:p>
          <a:p>
            <a:pPr marL="0" lvl="0" indent="0" algn="l" rtl="0">
              <a:spcBef>
                <a:spcPts val="0"/>
              </a:spcBef>
              <a:spcAft>
                <a:spcPts val="0"/>
              </a:spcAft>
              <a:buNone/>
            </a:pPr>
            <a:r>
              <a:rPr lang="en" sz="2600" i="1">
                <a:solidFill>
                  <a:srgbClr val="FFFFFF"/>
                </a:solidFill>
              </a:rPr>
              <a:t>7 “And to the angel of the church in Philadelphia write: ‘The words of the holy one, the true one, who has the </a:t>
            </a:r>
            <a:r>
              <a:rPr lang="en" sz="2600" b="1" i="1">
                <a:solidFill>
                  <a:srgbClr val="FFFFFF"/>
                </a:solidFill>
              </a:rPr>
              <a:t>key of David</a:t>
            </a:r>
            <a:r>
              <a:rPr lang="en" sz="2600" i="1">
                <a:solidFill>
                  <a:srgbClr val="FFFFFF"/>
                </a:solidFill>
              </a:rPr>
              <a:t>, </a:t>
            </a:r>
            <a:r>
              <a:rPr lang="en" sz="2600" b="1" i="1">
                <a:solidFill>
                  <a:srgbClr val="FFFFFF"/>
                </a:solidFill>
              </a:rPr>
              <a:t>who opens and no one will shut, who shuts and no one opens.</a:t>
            </a:r>
            <a:r>
              <a:rPr lang="en" sz="2600" i="1">
                <a:solidFill>
                  <a:srgbClr val="FFFFFF"/>
                </a:solidFill>
              </a:rPr>
              <a:t> 8 “‘I know your works. Behold, I have set before you an open door, which no one is able to shut. I know that you have but little power, and yet you have kept my word and have not denied my name. 9 Behold, I will make those of the synagogue of Satan who say that they are Jews and are not, but lie—behold, I will make them come and bow down before your feet, and they will learn that I have loved you.</a:t>
            </a:r>
            <a:endParaRPr sz="2600" i="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p:nvPr/>
        </p:nvSpPr>
        <p:spPr>
          <a:xfrm>
            <a:off x="217950" y="298900"/>
            <a:ext cx="8708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i="1" u="sng">
                <a:solidFill>
                  <a:srgbClr val="FFFFFF"/>
                </a:solidFill>
              </a:rPr>
              <a:t>Revelation 3:11-13 ESV</a:t>
            </a:r>
            <a:endParaRPr sz="2800" b="1" i="1" u="sng">
              <a:solidFill>
                <a:srgbClr val="FFFFFF"/>
              </a:solidFill>
            </a:endParaRPr>
          </a:p>
          <a:p>
            <a:pPr marL="0" lvl="0" indent="0" algn="l" rtl="0">
              <a:spcBef>
                <a:spcPts val="0"/>
              </a:spcBef>
              <a:spcAft>
                <a:spcPts val="0"/>
              </a:spcAft>
              <a:buNone/>
            </a:pPr>
            <a:r>
              <a:rPr lang="en" sz="2800" b="1" i="1">
                <a:solidFill>
                  <a:srgbClr val="FFFFFF"/>
                </a:solidFill>
              </a:rPr>
              <a:t>11 I am coming soon. </a:t>
            </a:r>
            <a:r>
              <a:rPr lang="en" sz="2800" b="1" i="1" u="sng">
                <a:solidFill>
                  <a:srgbClr val="FFFFFF"/>
                </a:solidFill>
              </a:rPr>
              <a:t>Hold fast what you have,</a:t>
            </a:r>
            <a:r>
              <a:rPr lang="en" sz="2800" i="1">
                <a:solidFill>
                  <a:srgbClr val="FFFFFF"/>
                </a:solidFill>
              </a:rPr>
              <a:t> so that no one may seize your crown. 12 The one who conquers, I will make him a pillar in the temple of my God. Never shall he go out of it, and </a:t>
            </a:r>
            <a:r>
              <a:rPr lang="en" sz="2800" b="1" i="1">
                <a:solidFill>
                  <a:srgbClr val="FFFFFF"/>
                </a:solidFill>
              </a:rPr>
              <a:t>I will write on him the name of my God</a:t>
            </a:r>
            <a:r>
              <a:rPr lang="en" sz="2800" i="1">
                <a:solidFill>
                  <a:srgbClr val="FFFFFF"/>
                </a:solidFill>
              </a:rPr>
              <a:t>, and the </a:t>
            </a:r>
            <a:r>
              <a:rPr lang="en" sz="2800" b="1" i="1">
                <a:solidFill>
                  <a:srgbClr val="FFFFFF"/>
                </a:solidFill>
              </a:rPr>
              <a:t>name of the city of my God, the new Jerusalem</a:t>
            </a:r>
            <a:r>
              <a:rPr lang="en" sz="2800" i="1">
                <a:solidFill>
                  <a:srgbClr val="FFFFFF"/>
                </a:solidFill>
              </a:rPr>
              <a:t>, which comes down from my God out of heaven, and </a:t>
            </a:r>
            <a:r>
              <a:rPr lang="en" sz="2800" b="1" i="1">
                <a:solidFill>
                  <a:srgbClr val="FFFFFF"/>
                </a:solidFill>
              </a:rPr>
              <a:t>my own new name.</a:t>
            </a:r>
            <a:r>
              <a:rPr lang="en" sz="2800" i="1">
                <a:solidFill>
                  <a:srgbClr val="FFFFFF"/>
                </a:solidFill>
              </a:rPr>
              <a:t> 13 He who has an ear, let him hear what the Spirit says to the churches.’</a:t>
            </a:r>
            <a:endParaRPr sz="2800" i="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3"/>
          <p:cNvSpPr txBox="1"/>
          <p:nvPr/>
        </p:nvSpPr>
        <p:spPr>
          <a:xfrm>
            <a:off x="2029450" y="621450"/>
            <a:ext cx="5615400" cy="24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rPr>
              <a:t>Philadelphia: </a:t>
            </a:r>
            <a:endParaRPr sz="4800" b="1">
              <a:solidFill>
                <a:srgbClr val="FFFFFF"/>
              </a:solidFill>
            </a:endParaRPr>
          </a:p>
          <a:p>
            <a:pPr marL="0" lvl="0" indent="0" algn="l" rtl="0">
              <a:spcBef>
                <a:spcPts val="0"/>
              </a:spcBef>
              <a:spcAft>
                <a:spcPts val="0"/>
              </a:spcAft>
              <a:buNone/>
            </a:pPr>
            <a:r>
              <a:rPr lang="en" sz="4800" b="1">
                <a:solidFill>
                  <a:srgbClr val="FFFFFF"/>
                </a:solidFill>
              </a:rPr>
              <a:t>The Church of </a:t>
            </a:r>
            <a:endParaRPr sz="4800" b="1">
              <a:solidFill>
                <a:srgbClr val="FFFFFF"/>
              </a:solidFill>
            </a:endParaRPr>
          </a:p>
          <a:p>
            <a:pPr marL="0" lvl="0" indent="0" algn="l" rtl="0">
              <a:spcBef>
                <a:spcPts val="0"/>
              </a:spcBef>
              <a:spcAft>
                <a:spcPts val="0"/>
              </a:spcAft>
              <a:buNone/>
            </a:pPr>
            <a:r>
              <a:rPr lang="en" sz="4800" b="1">
                <a:solidFill>
                  <a:srgbClr val="FFFFFF"/>
                </a:solidFill>
              </a:rPr>
              <a:t>Patient Endurance</a:t>
            </a:r>
            <a:endParaRPr sz="4800" b="1">
              <a:solidFill>
                <a:srgbClr val="FFFFFF"/>
              </a:solidFill>
            </a:endParaRPr>
          </a:p>
          <a:p>
            <a:pPr marL="0" lvl="0" indent="0" algn="l" rtl="0">
              <a:spcBef>
                <a:spcPts val="0"/>
              </a:spcBef>
              <a:spcAft>
                <a:spcPts val="0"/>
              </a:spcAft>
              <a:buNone/>
            </a:pPr>
            <a:endParaRPr sz="1800" b="1" i="1" u="sng">
              <a:solidFill>
                <a:schemeClr val="dk1"/>
              </a:solidFill>
            </a:endParaRPr>
          </a:p>
        </p:txBody>
      </p:sp>
      <p:sp>
        <p:nvSpPr>
          <p:cNvPr id="172" name="Google Shape;172;p33"/>
          <p:cNvSpPr txBox="1"/>
          <p:nvPr/>
        </p:nvSpPr>
        <p:spPr>
          <a:xfrm>
            <a:off x="157650" y="3381850"/>
            <a:ext cx="8876100" cy="11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FFFFFF"/>
                </a:solidFill>
              </a:rPr>
              <a:t>'How can I grow in my patient endurance?'</a:t>
            </a:r>
            <a:r>
              <a:rPr lang="en" sz="3200" dirty="0">
                <a:solidFill>
                  <a:schemeClr val="dk1"/>
                </a:solidFill>
              </a:rPr>
              <a:t> </a:t>
            </a:r>
            <a:endParaRPr sz="32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4"/>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895225" y="1074275"/>
            <a:ext cx="9733800" cy="19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i="1">
              <a:solidFill>
                <a:schemeClr val="dk1"/>
              </a:solidFill>
            </a:endParaRPr>
          </a:p>
        </p:txBody>
      </p:sp>
      <p:sp>
        <p:nvSpPr>
          <p:cNvPr id="67" name="Google Shape;67;p15"/>
          <p:cNvSpPr txBox="1"/>
          <p:nvPr/>
        </p:nvSpPr>
        <p:spPr>
          <a:xfrm>
            <a:off x="683625" y="1071750"/>
            <a:ext cx="784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rPr>
              <a:t>"Probably it is admission to the city of David, the heavenly Jerusalem, that is in mind, and this Christ alone gives and withholds." </a:t>
            </a:r>
            <a:endParaRPr sz="3000" b="1" dirty="0">
              <a:solidFill>
                <a:srgbClr val="FFFFFF"/>
              </a:solidFill>
            </a:endParaRPr>
          </a:p>
          <a:p>
            <a:pPr marL="0" lvl="0" indent="0" algn="l" rtl="0">
              <a:spcBef>
                <a:spcPts val="0"/>
              </a:spcBef>
              <a:spcAft>
                <a:spcPts val="0"/>
              </a:spcAft>
              <a:buNone/>
            </a:pPr>
            <a:r>
              <a:rPr lang="en" sz="3000" b="1" dirty="0">
                <a:solidFill>
                  <a:srgbClr val="FFFFFF"/>
                </a:solidFill>
              </a:rPr>
              <a:t>                                           - Dr. Leon Morris</a:t>
            </a:r>
            <a:endParaRPr sz="3000" b="1"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976625" y="830125"/>
            <a:ext cx="7275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a:solidFill>
                  <a:srgbClr val="FFFFFF"/>
                </a:solidFill>
              </a:rPr>
              <a:t>Revelation 3:10 ESV</a:t>
            </a:r>
            <a:endParaRPr sz="3000" b="1" i="1" u="sng">
              <a:solidFill>
                <a:srgbClr val="FFFFFF"/>
              </a:solidFill>
            </a:endParaRPr>
          </a:p>
          <a:p>
            <a:pPr marL="0" lvl="0" indent="0" algn="l" rtl="0">
              <a:spcBef>
                <a:spcPts val="0"/>
              </a:spcBef>
              <a:spcAft>
                <a:spcPts val="0"/>
              </a:spcAft>
              <a:buNone/>
            </a:pPr>
            <a:r>
              <a:rPr lang="en" sz="3000" i="1">
                <a:solidFill>
                  <a:srgbClr val="FFFFFF"/>
                </a:solidFill>
              </a:rPr>
              <a:t>10 Because you have kept my word about </a:t>
            </a:r>
            <a:r>
              <a:rPr lang="en" sz="3000" b="1" i="1">
                <a:solidFill>
                  <a:srgbClr val="FFFFFF"/>
                </a:solidFill>
              </a:rPr>
              <a:t>patient endurance</a:t>
            </a:r>
            <a:r>
              <a:rPr lang="en" sz="3000" i="1">
                <a:solidFill>
                  <a:srgbClr val="FFFFFF"/>
                </a:solidFill>
              </a:rPr>
              <a:t>, I will keep you from the hour of trial that is coming on the whole world, to try those who dwell on the earth. </a:t>
            </a:r>
            <a:endParaRPr sz="3000" i="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p:nvPr/>
        </p:nvSpPr>
        <p:spPr>
          <a:xfrm>
            <a:off x="2127100" y="1300350"/>
            <a:ext cx="5615400" cy="24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rPr>
              <a:t>Philadelphia: </a:t>
            </a:r>
            <a:endParaRPr sz="4800" b="1">
              <a:solidFill>
                <a:srgbClr val="FFFFFF"/>
              </a:solidFill>
            </a:endParaRPr>
          </a:p>
          <a:p>
            <a:pPr marL="0" lvl="0" indent="0" algn="l" rtl="0">
              <a:spcBef>
                <a:spcPts val="0"/>
              </a:spcBef>
              <a:spcAft>
                <a:spcPts val="0"/>
              </a:spcAft>
              <a:buNone/>
            </a:pPr>
            <a:r>
              <a:rPr lang="en" sz="4800" b="1">
                <a:solidFill>
                  <a:srgbClr val="FFFFFF"/>
                </a:solidFill>
              </a:rPr>
              <a:t>The Church of </a:t>
            </a:r>
            <a:endParaRPr sz="4800" b="1">
              <a:solidFill>
                <a:srgbClr val="FFFFFF"/>
              </a:solidFill>
            </a:endParaRPr>
          </a:p>
          <a:p>
            <a:pPr marL="0" lvl="0" indent="0" algn="l" rtl="0">
              <a:spcBef>
                <a:spcPts val="0"/>
              </a:spcBef>
              <a:spcAft>
                <a:spcPts val="0"/>
              </a:spcAft>
              <a:buNone/>
            </a:pPr>
            <a:r>
              <a:rPr lang="en" sz="4800" b="1">
                <a:solidFill>
                  <a:srgbClr val="FFFFFF"/>
                </a:solidFill>
              </a:rPr>
              <a:t>Patient Endurance</a:t>
            </a:r>
            <a:endParaRPr sz="4800" b="1">
              <a:solidFill>
                <a:srgbClr val="FFFFFF"/>
              </a:solidFill>
            </a:endParaRPr>
          </a:p>
          <a:p>
            <a:pPr marL="0" lvl="0" indent="0" algn="l" rtl="0">
              <a:spcBef>
                <a:spcPts val="0"/>
              </a:spcBef>
              <a:spcAft>
                <a:spcPts val="0"/>
              </a:spcAft>
              <a:buNone/>
            </a:pPr>
            <a:endParaRPr sz="1800" b="1" i="1"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p:nvPr/>
        </p:nvSpPr>
        <p:spPr>
          <a:xfrm>
            <a:off x="976625" y="1071750"/>
            <a:ext cx="7503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a:solidFill>
                  <a:srgbClr val="FFFFFF"/>
                </a:solidFill>
              </a:rPr>
              <a:t>Revelation 1:9 ESV</a:t>
            </a:r>
            <a:endParaRPr sz="3000" b="1" i="1" u="sng">
              <a:solidFill>
                <a:srgbClr val="FFFFFF"/>
              </a:solidFill>
            </a:endParaRPr>
          </a:p>
          <a:p>
            <a:pPr marL="0" lvl="0" indent="0" algn="l" rtl="0">
              <a:spcBef>
                <a:spcPts val="0"/>
              </a:spcBef>
              <a:spcAft>
                <a:spcPts val="0"/>
              </a:spcAft>
              <a:buNone/>
            </a:pPr>
            <a:r>
              <a:rPr lang="en" sz="3000" b="1" i="1" baseline="30000">
                <a:solidFill>
                  <a:srgbClr val="FFFFFF"/>
                </a:solidFill>
              </a:rPr>
              <a:t>9 </a:t>
            </a:r>
            <a:r>
              <a:rPr lang="en" sz="3000" i="1">
                <a:solidFill>
                  <a:srgbClr val="FFFFFF"/>
                </a:solidFill>
              </a:rPr>
              <a:t>I, John, your brother and partner in the tribulation and the kingdom and the </a:t>
            </a:r>
            <a:r>
              <a:rPr lang="en" sz="3000" b="1" i="1">
                <a:solidFill>
                  <a:srgbClr val="FFFFFF"/>
                </a:solidFill>
              </a:rPr>
              <a:t>patient endurance </a:t>
            </a:r>
            <a:r>
              <a:rPr lang="en" sz="3000" i="1">
                <a:solidFill>
                  <a:srgbClr val="FFFFFF"/>
                </a:solidFill>
              </a:rPr>
              <a:t>that are </a:t>
            </a:r>
            <a:r>
              <a:rPr lang="en" sz="3000" b="1" i="1">
                <a:solidFill>
                  <a:srgbClr val="FFFFFF"/>
                </a:solidFill>
              </a:rPr>
              <a:t>in Jesus</a:t>
            </a:r>
            <a:r>
              <a:rPr lang="en" sz="3000" i="1">
                <a:solidFill>
                  <a:srgbClr val="FFFFFF"/>
                </a:solidFill>
              </a:rPr>
              <a:t>, was on the island called Patmos on account of the word of God and the testimony of Jesus.</a:t>
            </a:r>
            <a:endParaRPr sz="3000" i="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p:nvPr/>
        </p:nvSpPr>
        <p:spPr>
          <a:xfrm>
            <a:off x="304075" y="223024"/>
            <a:ext cx="8350200" cy="31839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dirty="0">
                <a:solidFill>
                  <a:srgbClr val="FFFFFF"/>
                </a:solidFill>
              </a:rPr>
              <a:t>Revelation 14:12-13 NET</a:t>
            </a:r>
            <a:endParaRPr sz="3000" b="1" i="1" u="sng" dirty="0">
              <a:solidFill>
                <a:srgbClr val="FFFFFF"/>
              </a:solidFill>
            </a:endParaRPr>
          </a:p>
          <a:p>
            <a:pPr marL="0" lvl="0" indent="0" algn="l" rtl="0">
              <a:spcBef>
                <a:spcPts val="0"/>
              </a:spcBef>
              <a:spcAft>
                <a:spcPts val="0"/>
              </a:spcAft>
              <a:buNone/>
            </a:pPr>
            <a:r>
              <a:rPr lang="en" sz="3000" i="1" dirty="0">
                <a:solidFill>
                  <a:srgbClr val="FFFFFF"/>
                </a:solidFill>
              </a:rPr>
              <a:t> </a:t>
            </a:r>
            <a:r>
              <a:rPr lang="en" sz="3000" b="1" i="1" baseline="30000" dirty="0">
                <a:solidFill>
                  <a:srgbClr val="FFFFFF"/>
                </a:solidFill>
              </a:rPr>
              <a:t>12 </a:t>
            </a:r>
            <a:r>
              <a:rPr lang="en" sz="3000" i="1" dirty="0">
                <a:solidFill>
                  <a:srgbClr val="FFFFFF"/>
                </a:solidFill>
              </a:rPr>
              <a:t>This requires the </a:t>
            </a:r>
            <a:r>
              <a:rPr lang="en" sz="3000" b="1" i="1" dirty="0">
                <a:solidFill>
                  <a:srgbClr val="FFFFFF"/>
                </a:solidFill>
              </a:rPr>
              <a:t>steadfast (patient) endurance</a:t>
            </a:r>
            <a:r>
              <a:rPr lang="en" sz="3000" i="1" dirty="0">
                <a:solidFill>
                  <a:srgbClr val="FFFFFF"/>
                </a:solidFill>
              </a:rPr>
              <a:t> of the saints—those who </a:t>
            </a:r>
            <a:r>
              <a:rPr lang="en" sz="3000" b="1" i="1" dirty="0">
                <a:solidFill>
                  <a:srgbClr val="FFFFFF"/>
                </a:solidFill>
              </a:rPr>
              <a:t>obey</a:t>
            </a:r>
            <a:r>
              <a:rPr lang="en" sz="3000" b="1" i="1" baseline="30000" dirty="0">
                <a:solidFill>
                  <a:srgbClr val="FFFFFF"/>
                </a:solidFill>
              </a:rPr>
              <a:t> </a:t>
            </a:r>
            <a:r>
              <a:rPr lang="en" sz="3000" b="1" i="1" dirty="0">
                <a:solidFill>
                  <a:srgbClr val="FFFFFF"/>
                </a:solidFill>
              </a:rPr>
              <a:t>God’s commandments and hold to their faith in Jesus.</a:t>
            </a:r>
            <a:r>
              <a:rPr lang="en" sz="3000" i="1" dirty="0">
                <a:solidFill>
                  <a:srgbClr val="FFFFFF"/>
                </a:solidFill>
              </a:rPr>
              <a:t> </a:t>
            </a:r>
            <a:r>
              <a:rPr lang="en" sz="3000" b="1" i="1" baseline="30000" dirty="0">
                <a:solidFill>
                  <a:srgbClr val="FFFFFF"/>
                </a:solidFill>
              </a:rPr>
              <a:t>13 </a:t>
            </a:r>
            <a:r>
              <a:rPr lang="en" sz="3000" i="1" dirty="0">
                <a:solidFill>
                  <a:srgbClr val="FFFFFF"/>
                </a:solidFill>
              </a:rPr>
              <a:t>Then I heard a voice from heaven say, “Write this: ‘Blessed are the dead,those who die in the Lord from this moment on!’” “Yes,” says the Spirit, “so they can rest from their hard work, because their deeds will follow them.”</a:t>
            </a:r>
            <a:endParaRPr sz="3000" i="1"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4" name="Google Shape;94;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95" name="Google Shape;95;p20"/>
          <p:cNvSpPr txBox="1"/>
          <p:nvPr/>
        </p:nvSpPr>
        <p:spPr>
          <a:xfrm>
            <a:off x="2653150" y="0"/>
            <a:ext cx="4215600" cy="16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Lobster"/>
                <a:ea typeface="Lobster"/>
                <a:cs typeface="Lobster"/>
                <a:sym typeface="Lobster"/>
              </a:rPr>
              <a:t>In Jesus</a:t>
            </a:r>
            <a:endParaRPr sz="9600">
              <a:solidFill>
                <a:srgbClr val="FFFFFF"/>
              </a:solidFill>
              <a:latin typeface="Lobster"/>
              <a:ea typeface="Lobster"/>
              <a:cs typeface="Lobster"/>
              <a:sym typeface="Lobs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p:nvPr/>
        </p:nvSpPr>
        <p:spPr>
          <a:xfrm>
            <a:off x="567900" y="599725"/>
            <a:ext cx="80082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a:solidFill>
                  <a:srgbClr val="FFFFFF"/>
                </a:solidFill>
              </a:rPr>
              <a:t>James 1:2-4 NET</a:t>
            </a:r>
            <a:endParaRPr sz="3000" b="1" i="1" u="sng">
              <a:solidFill>
                <a:srgbClr val="FFFFFF"/>
              </a:solidFill>
            </a:endParaRPr>
          </a:p>
          <a:p>
            <a:pPr marL="0" lvl="0" indent="0" algn="l" rtl="0">
              <a:spcBef>
                <a:spcPts val="0"/>
              </a:spcBef>
              <a:spcAft>
                <a:spcPts val="0"/>
              </a:spcAft>
              <a:buNone/>
            </a:pPr>
            <a:r>
              <a:rPr lang="en" sz="3000" i="1">
                <a:solidFill>
                  <a:srgbClr val="FFFFFF"/>
                </a:solidFill>
              </a:rPr>
              <a:t>[2] My brothers and sisters, consider it nothing but joy when you fall into all sorts of trials, [3] because you know that the testing of your faith produces </a:t>
            </a:r>
            <a:r>
              <a:rPr lang="en" sz="3000" b="1" i="1">
                <a:solidFill>
                  <a:srgbClr val="FFFFFF"/>
                </a:solidFill>
              </a:rPr>
              <a:t>endurance</a:t>
            </a:r>
            <a:r>
              <a:rPr lang="en" sz="3000" i="1">
                <a:solidFill>
                  <a:srgbClr val="FFFFFF"/>
                </a:solidFill>
              </a:rPr>
              <a:t>. [4] And let </a:t>
            </a:r>
            <a:r>
              <a:rPr lang="en" sz="3000" b="1" i="1">
                <a:solidFill>
                  <a:srgbClr val="FFFFFF"/>
                </a:solidFill>
              </a:rPr>
              <a:t>endurance have its perfect effect,</a:t>
            </a:r>
            <a:r>
              <a:rPr lang="en" sz="3000" i="1">
                <a:solidFill>
                  <a:srgbClr val="FFFFFF"/>
                </a:solidFill>
              </a:rPr>
              <a:t> so that you will be perfect (mature) and complete, not deficient in anything</a:t>
            </a:r>
            <a:r>
              <a:rPr lang="en" sz="3000">
                <a:solidFill>
                  <a:srgbClr val="FFFFFF"/>
                </a:solidFill>
              </a:rPr>
              <a:t>.</a:t>
            </a:r>
            <a:endParaRPr sz="30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On-screen Show (16:9)</PresentationFormat>
  <Paragraphs>45</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Lobster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WCCMediaTech</cp:lastModifiedBy>
  <cp:revision>1</cp:revision>
  <dcterms:modified xsi:type="dcterms:W3CDTF">2020-03-08T14:51:07Z</dcterms:modified>
</cp:coreProperties>
</file>