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20" r:id="rId3"/>
    <p:sldId id="318" r:id="rId4"/>
    <p:sldId id="284" r:id="rId5"/>
    <p:sldId id="312" r:id="rId6"/>
    <p:sldId id="271" r:id="rId7"/>
    <p:sldId id="311" r:id="rId8"/>
    <p:sldId id="322" r:id="rId9"/>
    <p:sldId id="321" r:id="rId10"/>
    <p:sldId id="316" r:id="rId11"/>
    <p:sldId id="323" r:id="rId12"/>
    <p:sldId id="310" r:id="rId13"/>
    <p:sldId id="324" r:id="rId14"/>
    <p:sldId id="314" r:id="rId15"/>
    <p:sldId id="305" r:id="rId16"/>
    <p:sldId id="315" r:id="rId17"/>
    <p:sldId id="317" r:id="rId18"/>
  </p:sldIdLst>
  <p:sldSz cx="9144000" cy="6858000" type="screen4x3"/>
  <p:notesSz cx="6858000" cy="93138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4">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FF00"/>
    <a:srgbClr val="FFFF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1611" autoAdjust="0"/>
  </p:normalViewPr>
  <p:slideViewPr>
    <p:cSldViewPr>
      <p:cViewPr varScale="1">
        <p:scale>
          <a:sx n="82" d="100"/>
          <a:sy n="82" d="100"/>
        </p:scale>
        <p:origin x="666" y="102"/>
      </p:cViewPr>
      <p:guideLst>
        <p:guide orient="horz" pos="2160"/>
        <p:guide pos="2880"/>
      </p:guideLst>
    </p:cSldViewPr>
  </p:slideViewPr>
  <p:notesTextViewPr>
    <p:cViewPr>
      <p:scale>
        <a:sx n="100" d="100"/>
        <a:sy n="100" d="100"/>
      </p:scale>
      <p:origin x="0" y="0"/>
    </p:cViewPr>
  </p:notesTextViewPr>
  <p:notesViewPr>
    <p:cSldViewPr>
      <p:cViewPr>
        <p:scale>
          <a:sx n="130" d="100"/>
          <a:sy n="130" d="100"/>
        </p:scale>
        <p:origin x="-1792" y="1392"/>
      </p:cViewPr>
      <p:guideLst>
        <p:guide orient="horz" pos="2934"/>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28" tIns="45714" rIns="91428" bIns="45714"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28" tIns="45714" rIns="91428" bIns="45714" rtlCol="0"/>
          <a:lstStyle>
            <a:lvl1pPr algn="r">
              <a:defRPr sz="1200"/>
            </a:lvl1pPr>
          </a:lstStyle>
          <a:p>
            <a:fld id="{E5F7C9D6-2C58-48E4-B4CB-D4139975D2BA}" type="datetimeFigureOut">
              <a:rPr lang="en-US" smtClean="0"/>
              <a:t>6/9/2024</a:t>
            </a:fld>
            <a:endParaRPr lang="en-US"/>
          </a:p>
        </p:txBody>
      </p:sp>
      <p:sp>
        <p:nvSpPr>
          <p:cNvPr id="4" name="Footer Placeholder 3"/>
          <p:cNvSpPr>
            <a:spLocks noGrp="1"/>
          </p:cNvSpPr>
          <p:nvPr>
            <p:ph type="ftr" sz="quarter" idx="2"/>
          </p:nvPr>
        </p:nvSpPr>
        <p:spPr>
          <a:xfrm>
            <a:off x="0" y="8846554"/>
            <a:ext cx="2971800" cy="465693"/>
          </a:xfrm>
          <a:prstGeom prst="rect">
            <a:avLst/>
          </a:prstGeom>
        </p:spPr>
        <p:txBody>
          <a:bodyPr vert="horz" lIns="91428" tIns="45714" rIns="91428" bIns="45714"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4"/>
            <a:ext cx="2971800" cy="465693"/>
          </a:xfrm>
          <a:prstGeom prst="rect">
            <a:avLst/>
          </a:prstGeom>
        </p:spPr>
        <p:txBody>
          <a:bodyPr vert="horz" lIns="91428" tIns="45714" rIns="91428" bIns="45714" rtlCol="0" anchor="b"/>
          <a:lstStyle>
            <a:lvl1pPr algn="r">
              <a:defRPr sz="1200"/>
            </a:lvl1pPr>
          </a:lstStyle>
          <a:p>
            <a:fld id="{8338E001-2FC4-4AA8-BA1E-E3850FFC8250}" type="slidenum">
              <a:rPr lang="en-US" smtClean="0"/>
              <a:t>‹#›</a:t>
            </a:fld>
            <a:endParaRPr lang="en-US"/>
          </a:p>
        </p:txBody>
      </p:sp>
    </p:spTree>
    <p:extLst>
      <p:ext uri="{BB962C8B-B14F-4D97-AF65-F5344CB8AC3E}">
        <p14:creationId xmlns:p14="http://schemas.microsoft.com/office/powerpoint/2010/main" val="19267598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6569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t" anchorCtr="0" compatLnSpc="1">
            <a:prstTxWarp prst="textNoShape">
              <a:avLst/>
            </a:prstTxWarp>
          </a:bodyPr>
          <a:lstStyle>
            <a:lvl1pPr>
              <a:defRPr sz="1200"/>
            </a:lvl1pPr>
          </a:lstStyle>
          <a:p>
            <a:pPr>
              <a:defRPr/>
            </a:pPr>
            <a:endParaRPr lang="en-US"/>
          </a:p>
        </p:txBody>
      </p:sp>
      <p:sp>
        <p:nvSpPr>
          <p:cNvPr id="8195" name="Rectangle 3"/>
          <p:cNvSpPr>
            <a:spLocks noGrp="1" noChangeArrowheads="1"/>
          </p:cNvSpPr>
          <p:nvPr>
            <p:ph type="dt" idx="1"/>
          </p:nvPr>
        </p:nvSpPr>
        <p:spPr bwMode="auto">
          <a:xfrm>
            <a:off x="3884613" y="0"/>
            <a:ext cx="2971800" cy="46569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01725" y="698500"/>
            <a:ext cx="4654550" cy="3492500"/>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8197" name="Rectangle 5"/>
          <p:cNvSpPr>
            <a:spLocks noGrp="1" noChangeArrowheads="1"/>
          </p:cNvSpPr>
          <p:nvPr>
            <p:ph type="body" sz="quarter" idx="3"/>
          </p:nvPr>
        </p:nvSpPr>
        <p:spPr bwMode="auto">
          <a:xfrm>
            <a:off x="685800" y="4424085"/>
            <a:ext cx="5486400" cy="41912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846554"/>
            <a:ext cx="2971800" cy="46569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b" anchorCtr="0" compatLnSpc="1">
            <a:prstTxWarp prst="textNoShape">
              <a:avLst/>
            </a:prstTxWarp>
          </a:bodyPr>
          <a:lstStyle>
            <a:lvl1pPr>
              <a:defRPr sz="1200"/>
            </a:lvl1pPr>
          </a:lstStyle>
          <a:p>
            <a:pPr>
              <a:defRPr/>
            </a:pPr>
            <a:endParaRPr lang="en-US"/>
          </a:p>
        </p:txBody>
      </p:sp>
      <p:sp>
        <p:nvSpPr>
          <p:cNvPr id="8199" name="Rectangle 7"/>
          <p:cNvSpPr>
            <a:spLocks noGrp="1" noChangeArrowheads="1"/>
          </p:cNvSpPr>
          <p:nvPr>
            <p:ph type="sldNum" sz="quarter" idx="5"/>
          </p:nvPr>
        </p:nvSpPr>
        <p:spPr bwMode="auto">
          <a:xfrm>
            <a:off x="3884613" y="8846554"/>
            <a:ext cx="2971800" cy="46569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28" tIns="45714" rIns="91428" bIns="45714" numCol="1" anchor="b" anchorCtr="0" compatLnSpc="1">
            <a:prstTxWarp prst="textNoShape">
              <a:avLst/>
            </a:prstTxWarp>
          </a:bodyPr>
          <a:lstStyle>
            <a:lvl1pPr algn="r">
              <a:defRPr sz="1200"/>
            </a:lvl1pPr>
          </a:lstStyle>
          <a:p>
            <a:pPr>
              <a:defRPr/>
            </a:pPr>
            <a:fld id="{89795F29-2E24-4B60-AE56-13DAD89B9975}" type="slidenum">
              <a:rPr lang="en-US"/>
              <a:pPr>
                <a:defRPr/>
              </a:pPr>
              <a:t>‹#›</a:t>
            </a:fld>
            <a:endParaRPr lang="en-US"/>
          </a:p>
        </p:txBody>
      </p:sp>
    </p:spTree>
    <p:extLst>
      <p:ext uri="{BB962C8B-B14F-4D97-AF65-F5344CB8AC3E}">
        <p14:creationId xmlns:p14="http://schemas.microsoft.com/office/powerpoint/2010/main" val="40914139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9795F29-2E24-4B60-AE56-13DAD89B9975}" type="slidenum">
              <a:rPr lang="en-US" smtClean="0"/>
              <a:pPr>
                <a:defRPr/>
              </a:pPr>
              <a:t>1</a:t>
            </a:fld>
            <a:endParaRPr lang="en-US"/>
          </a:p>
        </p:txBody>
      </p:sp>
    </p:spTree>
    <p:extLst>
      <p:ext uri="{BB962C8B-B14F-4D97-AF65-F5344CB8AC3E}">
        <p14:creationId xmlns:p14="http://schemas.microsoft.com/office/powerpoint/2010/main" val="2189081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10</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3600379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532566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12</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694421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13</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1614105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14</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666594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FFC62D75-56BE-4B93-B9BF-5F229E35A9F9}" type="slidenum">
              <a:rPr lang="en-US" smtClean="0"/>
              <a:pPr eaLnBrk="1" hangingPunct="1"/>
              <a:t>15</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16</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11373125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17</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992094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89795F29-2E24-4B60-AE56-13DAD89B9975}" type="slidenum">
              <a:rPr lang="en-US" smtClean="0"/>
              <a:pPr>
                <a:defRPr/>
              </a:pPr>
              <a:t>2</a:t>
            </a:fld>
            <a:endParaRPr lang="en-US"/>
          </a:p>
        </p:txBody>
      </p:sp>
    </p:spTree>
    <p:extLst>
      <p:ext uri="{BB962C8B-B14F-4D97-AF65-F5344CB8AC3E}">
        <p14:creationId xmlns:p14="http://schemas.microsoft.com/office/powerpoint/2010/main" val="919254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5DB79A76-FB63-4C78-9784-B4B799F0B44E}" type="slidenum">
              <a:rPr lang="en-US" smtClean="0"/>
              <a:pPr eaLnBrk="1" hangingPunct="1"/>
              <a:t>3</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671027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5DB79A76-FB63-4C78-9784-B4B799F0B44E}" type="slidenum">
              <a:rPr lang="en-US" smtClean="0"/>
              <a:pPr eaLnBrk="1" hangingPunct="1"/>
              <a:t>4</a:t>
            </a:fld>
            <a:endParaRPr 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5</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279976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0CAB1DEE-95D0-41F9-8AC9-27E7EC49F236}" type="slidenum">
              <a:rPr lang="en-US" smtClean="0"/>
              <a:pPr eaLnBrk="1" hangingPunct="1"/>
              <a:t>6</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7</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41622644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8</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036428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855" indent="-285714" eaLnBrk="0" hangingPunct="0">
              <a:defRPr>
                <a:solidFill>
                  <a:schemeClr val="tx1"/>
                </a:solidFill>
                <a:latin typeface="Arial" charset="0"/>
              </a:defRPr>
            </a:lvl2pPr>
            <a:lvl3pPr marL="1142853" indent="-228571" eaLnBrk="0" hangingPunct="0">
              <a:defRPr>
                <a:solidFill>
                  <a:schemeClr val="tx1"/>
                </a:solidFill>
                <a:latin typeface="Arial" charset="0"/>
              </a:defRPr>
            </a:lvl3pPr>
            <a:lvl4pPr marL="1599994" indent="-228571" eaLnBrk="0" hangingPunct="0">
              <a:defRPr>
                <a:solidFill>
                  <a:schemeClr val="tx1"/>
                </a:solidFill>
                <a:latin typeface="Arial" charset="0"/>
              </a:defRPr>
            </a:lvl4pPr>
            <a:lvl5pPr marL="2057135" indent="-228571" eaLnBrk="0" hangingPunct="0">
              <a:defRPr>
                <a:solidFill>
                  <a:schemeClr val="tx1"/>
                </a:solidFill>
                <a:latin typeface="Arial" charset="0"/>
              </a:defRPr>
            </a:lvl5pPr>
            <a:lvl6pPr marL="2514277" indent="-228571" eaLnBrk="0" fontAlgn="base" hangingPunct="0">
              <a:spcBef>
                <a:spcPct val="0"/>
              </a:spcBef>
              <a:spcAft>
                <a:spcPct val="0"/>
              </a:spcAft>
              <a:defRPr>
                <a:solidFill>
                  <a:schemeClr val="tx1"/>
                </a:solidFill>
                <a:latin typeface="Arial" charset="0"/>
              </a:defRPr>
            </a:lvl6pPr>
            <a:lvl7pPr marL="2971418" indent="-228571" eaLnBrk="0" fontAlgn="base" hangingPunct="0">
              <a:spcBef>
                <a:spcPct val="0"/>
              </a:spcBef>
              <a:spcAft>
                <a:spcPct val="0"/>
              </a:spcAft>
              <a:defRPr>
                <a:solidFill>
                  <a:schemeClr val="tx1"/>
                </a:solidFill>
                <a:latin typeface="Arial" charset="0"/>
              </a:defRPr>
            </a:lvl7pPr>
            <a:lvl8pPr marL="3428559" indent="-228571" eaLnBrk="0" fontAlgn="base" hangingPunct="0">
              <a:spcBef>
                <a:spcPct val="0"/>
              </a:spcBef>
              <a:spcAft>
                <a:spcPct val="0"/>
              </a:spcAft>
              <a:defRPr>
                <a:solidFill>
                  <a:schemeClr val="tx1"/>
                </a:solidFill>
                <a:latin typeface="Arial" charset="0"/>
              </a:defRPr>
            </a:lvl8pPr>
            <a:lvl9pPr marL="3885700" indent="-228571" eaLnBrk="0" fontAlgn="base" hangingPunct="0">
              <a:spcBef>
                <a:spcPct val="0"/>
              </a:spcBef>
              <a:spcAft>
                <a:spcPct val="0"/>
              </a:spcAft>
              <a:defRPr>
                <a:solidFill>
                  <a:schemeClr val="tx1"/>
                </a:solidFill>
                <a:latin typeface="Arial" charset="0"/>
              </a:defRPr>
            </a:lvl9pPr>
          </a:lstStyle>
          <a:p>
            <a:pPr eaLnBrk="1" hangingPunct="1"/>
            <a:fld id="{847DC00B-D842-4F7F-BD7C-FB4F19850E88}" type="slidenum">
              <a:rPr lang="en-US" smtClean="0"/>
              <a:pPr eaLnBrk="1" hangingPunct="1"/>
              <a:t>9</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dirty="0"/>
          </a:p>
        </p:txBody>
      </p:sp>
    </p:spTree>
    <p:extLst>
      <p:ext uri="{BB962C8B-B14F-4D97-AF65-F5344CB8AC3E}">
        <p14:creationId xmlns:p14="http://schemas.microsoft.com/office/powerpoint/2010/main" val="2721555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416FA57-3F99-49DA-8A92-6BCD62BEA4BE}" type="slidenum">
              <a:rPr lang="en-US"/>
              <a:pPr>
                <a:defRPr/>
              </a:pPr>
              <a:t>‹#›</a:t>
            </a:fld>
            <a:endParaRPr lang="en-US"/>
          </a:p>
        </p:txBody>
      </p:sp>
    </p:spTree>
    <p:extLst>
      <p:ext uri="{BB962C8B-B14F-4D97-AF65-F5344CB8AC3E}">
        <p14:creationId xmlns:p14="http://schemas.microsoft.com/office/powerpoint/2010/main" val="1977514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B6A7A8-6B06-4826-9A08-EB3BB2FFEA0E}" type="slidenum">
              <a:rPr lang="en-US"/>
              <a:pPr>
                <a:defRPr/>
              </a:pPr>
              <a:t>‹#›</a:t>
            </a:fld>
            <a:endParaRPr lang="en-US"/>
          </a:p>
        </p:txBody>
      </p:sp>
    </p:spTree>
    <p:extLst>
      <p:ext uri="{BB962C8B-B14F-4D97-AF65-F5344CB8AC3E}">
        <p14:creationId xmlns:p14="http://schemas.microsoft.com/office/powerpoint/2010/main" val="2781053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21DA92B-22C8-4122-B41F-808A26659D24}" type="slidenum">
              <a:rPr lang="en-US"/>
              <a:pPr>
                <a:defRPr/>
              </a:pPr>
              <a:t>‹#›</a:t>
            </a:fld>
            <a:endParaRPr lang="en-US"/>
          </a:p>
        </p:txBody>
      </p:sp>
    </p:spTree>
    <p:extLst>
      <p:ext uri="{BB962C8B-B14F-4D97-AF65-F5344CB8AC3E}">
        <p14:creationId xmlns:p14="http://schemas.microsoft.com/office/powerpoint/2010/main" val="675708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1BF03D-4B56-4268-96AF-C206D3C2A6E4}" type="slidenum">
              <a:rPr lang="en-US"/>
              <a:pPr>
                <a:defRPr/>
              </a:pPr>
              <a:t>‹#›</a:t>
            </a:fld>
            <a:endParaRPr lang="en-US"/>
          </a:p>
        </p:txBody>
      </p:sp>
    </p:spTree>
    <p:extLst>
      <p:ext uri="{BB962C8B-B14F-4D97-AF65-F5344CB8AC3E}">
        <p14:creationId xmlns:p14="http://schemas.microsoft.com/office/powerpoint/2010/main" val="96979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D33623-3AF2-480B-B1C3-1FAAC487AB0A}" type="slidenum">
              <a:rPr lang="en-US"/>
              <a:pPr>
                <a:defRPr/>
              </a:pPr>
              <a:t>‹#›</a:t>
            </a:fld>
            <a:endParaRPr lang="en-US"/>
          </a:p>
        </p:txBody>
      </p:sp>
    </p:spTree>
    <p:extLst>
      <p:ext uri="{BB962C8B-B14F-4D97-AF65-F5344CB8AC3E}">
        <p14:creationId xmlns:p14="http://schemas.microsoft.com/office/powerpoint/2010/main" val="3126678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6CDB928-9C41-43BF-B8AB-CD7C86DE6159}" type="slidenum">
              <a:rPr lang="en-US"/>
              <a:pPr>
                <a:defRPr/>
              </a:pPr>
              <a:t>‹#›</a:t>
            </a:fld>
            <a:endParaRPr lang="en-US"/>
          </a:p>
        </p:txBody>
      </p:sp>
    </p:spTree>
    <p:extLst>
      <p:ext uri="{BB962C8B-B14F-4D97-AF65-F5344CB8AC3E}">
        <p14:creationId xmlns:p14="http://schemas.microsoft.com/office/powerpoint/2010/main" val="3785437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ADDB1ED-4BFC-486D-8D75-732772663825}" type="slidenum">
              <a:rPr lang="en-US"/>
              <a:pPr>
                <a:defRPr/>
              </a:pPr>
              <a:t>‹#›</a:t>
            </a:fld>
            <a:endParaRPr lang="en-US"/>
          </a:p>
        </p:txBody>
      </p:sp>
    </p:spTree>
    <p:extLst>
      <p:ext uri="{BB962C8B-B14F-4D97-AF65-F5344CB8AC3E}">
        <p14:creationId xmlns:p14="http://schemas.microsoft.com/office/powerpoint/2010/main" val="273640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CD2145B-520F-4D76-952E-05DD6C5F8A13}" type="slidenum">
              <a:rPr lang="en-US"/>
              <a:pPr>
                <a:defRPr/>
              </a:pPr>
              <a:t>‹#›</a:t>
            </a:fld>
            <a:endParaRPr lang="en-US"/>
          </a:p>
        </p:txBody>
      </p:sp>
    </p:spTree>
    <p:extLst>
      <p:ext uri="{BB962C8B-B14F-4D97-AF65-F5344CB8AC3E}">
        <p14:creationId xmlns:p14="http://schemas.microsoft.com/office/powerpoint/2010/main" val="2754174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2688D1C-E319-41FC-9A10-485CDA38A124}" type="slidenum">
              <a:rPr lang="en-US"/>
              <a:pPr>
                <a:defRPr/>
              </a:pPr>
              <a:t>‹#›</a:t>
            </a:fld>
            <a:endParaRPr lang="en-US"/>
          </a:p>
        </p:txBody>
      </p:sp>
    </p:spTree>
    <p:extLst>
      <p:ext uri="{BB962C8B-B14F-4D97-AF65-F5344CB8AC3E}">
        <p14:creationId xmlns:p14="http://schemas.microsoft.com/office/powerpoint/2010/main" val="600307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98A01F9-C36D-4363-B545-EE56FE6E93D9}" type="slidenum">
              <a:rPr lang="en-US"/>
              <a:pPr>
                <a:defRPr/>
              </a:pPr>
              <a:t>‹#›</a:t>
            </a:fld>
            <a:endParaRPr lang="en-US"/>
          </a:p>
        </p:txBody>
      </p:sp>
    </p:spTree>
    <p:extLst>
      <p:ext uri="{BB962C8B-B14F-4D97-AF65-F5344CB8AC3E}">
        <p14:creationId xmlns:p14="http://schemas.microsoft.com/office/powerpoint/2010/main" val="2905860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B2C5DD-37CF-4060-BB6B-434D5F6925BF}" type="slidenum">
              <a:rPr lang="en-US"/>
              <a:pPr>
                <a:defRPr/>
              </a:pPr>
              <a:t>‹#›</a:t>
            </a:fld>
            <a:endParaRPr lang="en-US"/>
          </a:p>
        </p:txBody>
      </p:sp>
    </p:spTree>
    <p:extLst>
      <p:ext uri="{BB962C8B-B14F-4D97-AF65-F5344CB8AC3E}">
        <p14:creationId xmlns:p14="http://schemas.microsoft.com/office/powerpoint/2010/main" val="1667688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B63E192-5C5A-4F53-A4B0-C1162B3C7D8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2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1" presetClass="entr" presetSubtype="0" fill="hold" nodeType="click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027"/>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693987"/>
            <a:ext cx="7772400" cy="1470025"/>
          </a:xfrm>
        </p:spPr>
        <p:txBody>
          <a:bodyPr/>
          <a:lstStyle/>
          <a:p>
            <a:pPr eaLnBrk="1" hangingPunct="1"/>
            <a:r>
              <a:rPr lang="en-US" sz="7200" b="1" dirty="0">
                <a:solidFill>
                  <a:schemeClr val="bg1"/>
                </a:solidFill>
              </a:rPr>
              <a:t>WORSHIP 101</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thru Life</a:t>
            </a:r>
          </a:p>
        </p:txBody>
      </p:sp>
      <p:sp>
        <p:nvSpPr>
          <p:cNvPr id="5123" name="Rectangle 3"/>
          <p:cNvSpPr>
            <a:spLocks noGrp="1" noChangeArrowheads="1"/>
          </p:cNvSpPr>
          <p:nvPr>
            <p:ph type="body" idx="1"/>
          </p:nvPr>
        </p:nvSpPr>
        <p:spPr>
          <a:xfrm>
            <a:off x="685800" y="1600200"/>
            <a:ext cx="7772400" cy="4191000"/>
          </a:xfrm>
        </p:spPr>
        <p:txBody>
          <a:bodyPr/>
          <a:lstStyle/>
          <a:p>
            <a:pPr marL="514350" indent="-514350" eaLnBrk="1" hangingPunct="1">
              <a:buFont typeface="+mj-lt"/>
              <a:buAutoNum type="arabicPeriod"/>
            </a:pPr>
            <a:r>
              <a:rPr lang="en-US" dirty="0">
                <a:solidFill>
                  <a:schemeClr val="bg1"/>
                </a:solidFill>
              </a:rPr>
              <a:t>I’m not ready to worship.</a:t>
            </a:r>
          </a:p>
          <a:p>
            <a:pPr marL="514350" indent="-514350" eaLnBrk="1" hangingPunct="1">
              <a:buFont typeface="+mj-lt"/>
              <a:buAutoNum type="arabicPeriod"/>
            </a:pPr>
            <a:r>
              <a:rPr lang="en-US" dirty="0">
                <a:solidFill>
                  <a:schemeClr val="bg1"/>
                </a:solidFill>
              </a:rPr>
              <a:t>I don’t feel worthy enough to worship.</a:t>
            </a:r>
          </a:p>
          <a:p>
            <a:pPr marL="514350" indent="-514350" eaLnBrk="1" hangingPunct="1">
              <a:buFont typeface="+mj-lt"/>
              <a:buAutoNum type="arabicPeriod"/>
            </a:pPr>
            <a:r>
              <a:rPr lang="en-US" dirty="0">
                <a:solidFill>
                  <a:schemeClr val="bg1"/>
                </a:solidFill>
              </a:rPr>
              <a:t>I don’t feel like participating.</a:t>
            </a:r>
          </a:p>
          <a:p>
            <a:pPr marL="0" indent="0" eaLnBrk="1" hangingPunct="1">
              <a:buNone/>
            </a:pPr>
            <a:r>
              <a:rPr lang="en-US" i="1" dirty="0">
                <a:solidFill>
                  <a:schemeClr val="bg1"/>
                </a:solidFill>
              </a:rPr>
              <a:t>Did you immediately think I was talking about Sunday service or life in general?</a:t>
            </a:r>
            <a:endParaRPr lang="en-US" dirty="0">
              <a:solidFill>
                <a:schemeClr val="bg1"/>
              </a:solidFill>
            </a:endParaRPr>
          </a:p>
          <a:p>
            <a:pPr eaLnBrk="1" hangingPunct="1"/>
            <a:endParaRPr lang="en-US" sz="2400" dirty="0">
              <a:solidFill>
                <a:schemeClr val="bg1"/>
              </a:solidFill>
            </a:endParaRPr>
          </a:p>
          <a:p>
            <a:pPr marL="457200" indent="-457200" eaLnBrk="1" hangingPunct="1">
              <a:buFontTx/>
              <a:buAutoNum type="arabicPeriod"/>
            </a:pPr>
            <a:endParaRPr lang="en-US" sz="2400"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3912219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thru Life</a:t>
            </a:r>
          </a:p>
        </p:txBody>
      </p:sp>
      <p:sp>
        <p:nvSpPr>
          <p:cNvPr id="5123" name="Rectangle 3"/>
          <p:cNvSpPr>
            <a:spLocks noGrp="1" noChangeArrowheads="1"/>
          </p:cNvSpPr>
          <p:nvPr>
            <p:ph type="body" idx="1"/>
          </p:nvPr>
        </p:nvSpPr>
        <p:spPr>
          <a:xfrm>
            <a:off x="685800" y="1600200"/>
            <a:ext cx="7772400" cy="4191000"/>
          </a:xfrm>
        </p:spPr>
        <p:txBody>
          <a:bodyPr/>
          <a:lstStyle/>
          <a:p>
            <a:pPr marL="0" indent="0" eaLnBrk="1" hangingPunct="1">
              <a:buNone/>
            </a:pPr>
            <a:r>
              <a:rPr lang="en-US" dirty="0">
                <a:solidFill>
                  <a:schemeClr val="bg1"/>
                </a:solidFill>
              </a:rPr>
              <a:t>Our LIFE is very much like the PSALMS:</a:t>
            </a:r>
          </a:p>
          <a:p>
            <a:pPr eaLnBrk="1" hangingPunct="1">
              <a:buFont typeface="Wingdings" panose="05000000000000000000" pitchFamily="2" charset="2"/>
              <a:buChar char="Ø"/>
            </a:pPr>
            <a:r>
              <a:rPr lang="en-US" dirty="0">
                <a:solidFill>
                  <a:schemeClr val="bg1"/>
                </a:solidFill>
              </a:rPr>
              <a:t>1/3</a:t>
            </a:r>
            <a:r>
              <a:rPr lang="en-US" baseline="30000" dirty="0">
                <a:solidFill>
                  <a:schemeClr val="bg1"/>
                </a:solidFill>
              </a:rPr>
              <a:t>rd</a:t>
            </a:r>
            <a:r>
              <a:rPr lang="en-US" dirty="0">
                <a:solidFill>
                  <a:schemeClr val="bg1"/>
                </a:solidFill>
              </a:rPr>
              <a:t> are Psalms of </a:t>
            </a:r>
            <a:r>
              <a:rPr lang="en-US" u="sng" dirty="0">
                <a:solidFill>
                  <a:schemeClr val="bg1"/>
                </a:solidFill>
              </a:rPr>
              <a:t>Orientation</a:t>
            </a:r>
          </a:p>
          <a:p>
            <a:pPr eaLnBrk="1" hangingPunct="1">
              <a:buFont typeface="Wingdings" panose="05000000000000000000" pitchFamily="2" charset="2"/>
              <a:buChar char="Ø"/>
            </a:pPr>
            <a:r>
              <a:rPr lang="en-US" dirty="0">
                <a:solidFill>
                  <a:schemeClr val="bg1"/>
                </a:solidFill>
              </a:rPr>
              <a:t>1/3</a:t>
            </a:r>
            <a:r>
              <a:rPr lang="en-US" baseline="30000" dirty="0">
                <a:solidFill>
                  <a:schemeClr val="bg1"/>
                </a:solidFill>
              </a:rPr>
              <a:t>rd</a:t>
            </a:r>
            <a:r>
              <a:rPr lang="en-US" dirty="0">
                <a:solidFill>
                  <a:schemeClr val="bg1"/>
                </a:solidFill>
              </a:rPr>
              <a:t> are Psalms of </a:t>
            </a:r>
            <a:r>
              <a:rPr lang="en-US" u="sng" dirty="0">
                <a:solidFill>
                  <a:schemeClr val="bg1"/>
                </a:solidFill>
              </a:rPr>
              <a:t>Disorientation</a:t>
            </a:r>
          </a:p>
          <a:p>
            <a:pPr eaLnBrk="1" hangingPunct="1">
              <a:buFont typeface="Wingdings" panose="05000000000000000000" pitchFamily="2" charset="2"/>
              <a:buChar char="Ø"/>
            </a:pPr>
            <a:r>
              <a:rPr lang="en-US" dirty="0">
                <a:solidFill>
                  <a:schemeClr val="bg1"/>
                </a:solidFill>
              </a:rPr>
              <a:t>1/3</a:t>
            </a:r>
            <a:r>
              <a:rPr lang="en-US" baseline="30000" dirty="0">
                <a:solidFill>
                  <a:schemeClr val="bg1"/>
                </a:solidFill>
              </a:rPr>
              <a:t>rd</a:t>
            </a:r>
            <a:r>
              <a:rPr lang="en-US" dirty="0">
                <a:solidFill>
                  <a:schemeClr val="bg1"/>
                </a:solidFill>
              </a:rPr>
              <a:t> are Psalms of </a:t>
            </a:r>
            <a:r>
              <a:rPr lang="en-US" u="sng" dirty="0">
                <a:solidFill>
                  <a:schemeClr val="bg1"/>
                </a:solidFill>
              </a:rPr>
              <a:t>Reorientation</a:t>
            </a:r>
          </a:p>
          <a:p>
            <a:pPr marL="0" indent="0" eaLnBrk="1" hangingPunct="1">
              <a:buNone/>
            </a:pPr>
            <a:r>
              <a:rPr lang="en-US" i="1" dirty="0">
                <a:solidFill>
                  <a:schemeClr val="bg1"/>
                </a:solidFill>
              </a:rPr>
              <a:t>2 out of every 3 days we aren’t quite oriented with God</a:t>
            </a:r>
            <a:endParaRPr lang="en-US" dirty="0">
              <a:solidFill>
                <a:schemeClr val="bg1"/>
              </a:solidFill>
            </a:endParaRPr>
          </a:p>
          <a:p>
            <a:pPr eaLnBrk="1" hangingPunct="1"/>
            <a:endParaRPr lang="en-US" sz="2400" dirty="0">
              <a:solidFill>
                <a:schemeClr val="bg1"/>
              </a:solidFill>
            </a:endParaRPr>
          </a:p>
          <a:p>
            <a:pPr marL="457200" indent="-457200" eaLnBrk="1" hangingPunct="1">
              <a:buFontTx/>
              <a:buAutoNum type="arabicPeriod"/>
            </a:pPr>
            <a:endParaRPr lang="en-US" sz="2400"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31026219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thru Life</a:t>
            </a:r>
          </a:p>
        </p:txBody>
      </p:sp>
      <p:sp>
        <p:nvSpPr>
          <p:cNvPr id="5123" name="Rectangle 3"/>
          <p:cNvSpPr>
            <a:spLocks noGrp="1" noChangeArrowheads="1"/>
          </p:cNvSpPr>
          <p:nvPr>
            <p:ph type="body" idx="1"/>
          </p:nvPr>
        </p:nvSpPr>
        <p:spPr>
          <a:xfrm>
            <a:off x="685800" y="1417638"/>
            <a:ext cx="7772400" cy="5059362"/>
          </a:xfrm>
        </p:spPr>
        <p:txBody>
          <a:bodyPr/>
          <a:lstStyle/>
          <a:p>
            <a:pPr marL="0" indent="0" eaLnBrk="1" hangingPunct="1">
              <a:buNone/>
            </a:pPr>
            <a:r>
              <a:rPr lang="en-US" b="1" dirty="0">
                <a:solidFill>
                  <a:srgbClr val="FFFFFF"/>
                </a:solidFill>
                <a:ea typeface="Tahoma" pitchFamily="34" charset="0"/>
                <a:cs typeface="Tahoma" pitchFamily="34" charset="0"/>
              </a:rPr>
              <a:t>ACTS 16:25-26</a:t>
            </a:r>
          </a:p>
          <a:p>
            <a:pPr marL="0" indent="0" eaLnBrk="1" hangingPunct="1">
              <a:buNone/>
            </a:pPr>
            <a:r>
              <a:rPr lang="en-US" dirty="0">
                <a:solidFill>
                  <a:srgbClr val="FFFFFF"/>
                </a:solidFill>
                <a:ea typeface="Tahoma" pitchFamily="34" charset="0"/>
                <a:cs typeface="Tahoma" pitchFamily="34" charset="0"/>
              </a:rPr>
              <a:t>About midnight Paul and Silas were praying and singing hymns to God, and the other prisoners were listening to them. Suddenly there was such a violent earthquake that the foundations of the prison were shaken. At once all the prison doors flew open, and everyone’s chains came loose.</a:t>
            </a:r>
          </a:p>
        </p:txBody>
      </p:sp>
    </p:spTree>
    <p:extLst>
      <p:ext uri="{BB962C8B-B14F-4D97-AF65-F5344CB8AC3E}">
        <p14:creationId xmlns:p14="http://schemas.microsoft.com/office/powerpoint/2010/main" val="4264561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Learn to Worship</a:t>
            </a:r>
          </a:p>
        </p:txBody>
      </p:sp>
      <p:sp>
        <p:nvSpPr>
          <p:cNvPr id="5123" name="Rectangle 3"/>
          <p:cNvSpPr>
            <a:spLocks noGrp="1" noChangeArrowheads="1"/>
          </p:cNvSpPr>
          <p:nvPr>
            <p:ph type="body" idx="1"/>
          </p:nvPr>
        </p:nvSpPr>
        <p:spPr>
          <a:xfrm>
            <a:off x="685800" y="1600200"/>
            <a:ext cx="7772400" cy="4876800"/>
          </a:xfrm>
        </p:spPr>
        <p:txBody>
          <a:bodyPr/>
          <a:lstStyle/>
          <a:p>
            <a:pPr marL="0" indent="0" eaLnBrk="1" hangingPunct="1">
              <a:buNone/>
            </a:pPr>
            <a:r>
              <a:rPr lang="en-US" b="1" dirty="0">
                <a:solidFill>
                  <a:srgbClr val="FFFFFF"/>
                </a:solidFill>
                <a:ea typeface="Tahoma" pitchFamily="34" charset="0"/>
                <a:cs typeface="Tahoma" pitchFamily="34" charset="0"/>
              </a:rPr>
              <a:t>EPHESIANS 1:11-12</a:t>
            </a:r>
          </a:p>
          <a:p>
            <a:pPr marL="0" indent="0" eaLnBrk="1" hangingPunct="1">
              <a:buFontTx/>
              <a:buNone/>
            </a:pPr>
            <a:r>
              <a:rPr lang="en-US" dirty="0">
                <a:solidFill>
                  <a:schemeClr val="bg1"/>
                </a:solidFill>
              </a:rPr>
              <a:t>In him we were also chosen, having been predestined according to the plan of him who works out everything in conformity with the purpose of his will, in order that we, who were the first to hope in Christ, might </a:t>
            </a:r>
            <a:r>
              <a:rPr lang="en-US" b="1" u="sng" dirty="0">
                <a:solidFill>
                  <a:schemeClr val="bg1"/>
                </a:solidFill>
              </a:rPr>
              <a:t>be</a:t>
            </a:r>
            <a:r>
              <a:rPr lang="en-US" dirty="0">
                <a:solidFill>
                  <a:schemeClr val="bg1"/>
                </a:solidFill>
              </a:rPr>
              <a:t> for the praise of his glory.</a:t>
            </a:r>
          </a:p>
          <a:p>
            <a:pPr marL="0" indent="0" eaLnBrk="1" hangingPunct="1">
              <a:buFontTx/>
              <a:buNone/>
            </a:pPr>
            <a:r>
              <a:rPr lang="en-US" i="1" dirty="0">
                <a:solidFill>
                  <a:schemeClr val="bg1"/>
                </a:solidFill>
              </a:rPr>
              <a:t>Be what?</a:t>
            </a:r>
          </a:p>
        </p:txBody>
      </p:sp>
    </p:spTree>
    <p:extLst>
      <p:ext uri="{BB962C8B-B14F-4D97-AF65-F5344CB8AC3E}">
        <p14:creationId xmlns:p14="http://schemas.microsoft.com/office/powerpoint/2010/main" val="6113153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Learn to Worship</a:t>
            </a:r>
          </a:p>
        </p:txBody>
      </p:sp>
      <p:sp>
        <p:nvSpPr>
          <p:cNvPr id="5123" name="Rectangle 3"/>
          <p:cNvSpPr>
            <a:spLocks noGrp="1" noChangeArrowheads="1"/>
          </p:cNvSpPr>
          <p:nvPr>
            <p:ph type="body" idx="1"/>
          </p:nvPr>
        </p:nvSpPr>
        <p:spPr>
          <a:xfrm>
            <a:off x="685800" y="1405446"/>
            <a:ext cx="7772400" cy="4876800"/>
          </a:xfrm>
        </p:spPr>
        <p:txBody>
          <a:bodyPr/>
          <a:lstStyle/>
          <a:p>
            <a:pPr marL="0" indent="0" eaLnBrk="1" hangingPunct="1">
              <a:buNone/>
            </a:pPr>
            <a:r>
              <a:rPr lang="en-US" sz="3000" b="1" dirty="0">
                <a:solidFill>
                  <a:srgbClr val="FFFFFF"/>
                </a:solidFill>
                <a:ea typeface="Tahoma" pitchFamily="34" charset="0"/>
                <a:cs typeface="Tahoma" pitchFamily="34" charset="0"/>
              </a:rPr>
              <a:t>JOHN 4:22-24 - </a:t>
            </a:r>
            <a:r>
              <a:rPr lang="en-US" sz="3000" b="0" i="0" dirty="0">
                <a:solidFill>
                  <a:schemeClr val="bg1"/>
                </a:solidFill>
                <a:effectLst/>
              </a:rPr>
              <a:t>You Samaritans worship what you do not know; we worship what we do know, for salvation is from the Jews. Yet a time is coming and has now come when the true worshipers will worship the Father in the Spirit and in truth, for they are the kind of worshipers the Father seeks. God is spirit, and his worshipers must worship in the Spirit and in truth.”</a:t>
            </a:r>
          </a:p>
        </p:txBody>
      </p:sp>
    </p:spTree>
    <p:extLst>
      <p:ext uri="{BB962C8B-B14F-4D97-AF65-F5344CB8AC3E}">
        <p14:creationId xmlns:p14="http://schemas.microsoft.com/office/powerpoint/2010/main" val="945081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dirty="0">
                <a:solidFill>
                  <a:schemeClr val="bg1"/>
                </a:solidFill>
              </a:rPr>
              <a:t>Learn to Worship</a:t>
            </a:r>
          </a:p>
        </p:txBody>
      </p:sp>
      <p:sp>
        <p:nvSpPr>
          <p:cNvPr id="6147" name="Rectangle 3"/>
          <p:cNvSpPr>
            <a:spLocks noGrp="1" noChangeArrowheads="1"/>
          </p:cNvSpPr>
          <p:nvPr>
            <p:ph type="body" idx="1"/>
          </p:nvPr>
        </p:nvSpPr>
        <p:spPr>
          <a:xfrm>
            <a:off x="457200" y="1600200"/>
            <a:ext cx="8229600" cy="4343400"/>
          </a:xfrm>
        </p:spPr>
        <p:txBody>
          <a:bodyPr/>
          <a:lstStyle/>
          <a:p>
            <a:pPr marL="0" indent="0">
              <a:buNone/>
            </a:pPr>
            <a:r>
              <a:rPr lang="en-US" sz="3000" b="1" dirty="0">
                <a:solidFill>
                  <a:srgbClr val="FFFFFF"/>
                </a:solidFill>
                <a:ea typeface="Tahoma" pitchFamily="34" charset="0"/>
                <a:cs typeface="Tahoma" pitchFamily="34" charset="0"/>
              </a:rPr>
              <a:t>PSALM 89:15-16</a:t>
            </a:r>
          </a:p>
          <a:p>
            <a:pPr marL="0" indent="0">
              <a:buNone/>
            </a:pPr>
            <a:r>
              <a:rPr lang="en-US" sz="3000" dirty="0">
                <a:solidFill>
                  <a:srgbClr val="FFFFFF"/>
                </a:solidFill>
                <a:ea typeface="Tahoma" pitchFamily="34" charset="0"/>
                <a:cs typeface="Tahoma" pitchFamily="34" charset="0"/>
              </a:rPr>
              <a:t>Blessed are those who have learned to </a:t>
            </a:r>
            <a:r>
              <a:rPr lang="en-US" sz="3000" b="1" dirty="0">
                <a:solidFill>
                  <a:srgbClr val="FFFF00"/>
                </a:solidFill>
                <a:ea typeface="Tahoma" pitchFamily="34" charset="0"/>
                <a:cs typeface="Tahoma" pitchFamily="34" charset="0"/>
              </a:rPr>
              <a:t>acclaim</a:t>
            </a:r>
            <a:r>
              <a:rPr lang="en-US" sz="3000" dirty="0">
                <a:solidFill>
                  <a:srgbClr val="FFFFFF"/>
                </a:solidFill>
                <a:ea typeface="Tahoma" pitchFamily="34" charset="0"/>
                <a:cs typeface="Tahoma" pitchFamily="34" charset="0"/>
              </a:rPr>
              <a:t> you, who walk in the light of your presence, O Lord.  They rejoice in your name all day long; they </a:t>
            </a:r>
            <a:r>
              <a:rPr lang="en-US" sz="3000" b="1" dirty="0">
                <a:solidFill>
                  <a:srgbClr val="FFFF00"/>
                </a:solidFill>
                <a:ea typeface="Tahoma" pitchFamily="34" charset="0"/>
                <a:cs typeface="Tahoma" pitchFamily="34" charset="0"/>
              </a:rPr>
              <a:t>exult</a:t>
            </a:r>
            <a:r>
              <a:rPr lang="en-US" sz="3000" dirty="0">
                <a:solidFill>
                  <a:srgbClr val="FFFFFF"/>
                </a:solidFill>
                <a:ea typeface="Tahoma" pitchFamily="34" charset="0"/>
                <a:cs typeface="Tahoma" pitchFamily="34" charset="0"/>
              </a:rPr>
              <a:t> in your righteousness.</a:t>
            </a:r>
          </a:p>
          <a:p>
            <a:pPr marL="0" indent="0">
              <a:buNone/>
            </a:pPr>
            <a:endParaRPr lang="en-US" sz="2800" dirty="0">
              <a:solidFill>
                <a:srgbClr val="FFFFFF"/>
              </a:solidFill>
              <a:cs typeface="Arial" charset="0"/>
            </a:endParaRPr>
          </a:p>
          <a:p>
            <a:pPr marL="0" indent="0">
              <a:buNone/>
            </a:pPr>
            <a:r>
              <a:rPr lang="en-US" sz="2700" dirty="0">
                <a:solidFill>
                  <a:srgbClr val="FFFFFF"/>
                </a:solidFill>
                <a:cs typeface="Arial" charset="0"/>
              </a:rPr>
              <a:t>Acclaim = celebrate, praise, admire, revere, honor</a:t>
            </a:r>
          </a:p>
          <a:p>
            <a:pPr marL="0" indent="0">
              <a:buNone/>
            </a:pPr>
            <a:r>
              <a:rPr lang="en-US" sz="2700" dirty="0">
                <a:solidFill>
                  <a:srgbClr val="FFFFFF"/>
                </a:solidFill>
                <a:cs typeface="Arial" charset="0"/>
              </a:rPr>
              <a:t>Exult = to show or feel elation or jubilation, to rejoice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0"/>
            <a:ext cx="8229600" cy="762000"/>
          </a:xfrm>
        </p:spPr>
        <p:txBody>
          <a:bodyPr/>
          <a:lstStyle/>
          <a:p>
            <a:pPr eaLnBrk="1" hangingPunct="1"/>
            <a:r>
              <a:rPr lang="en-US" sz="4000" b="1" dirty="0">
                <a:solidFill>
                  <a:schemeClr val="bg1"/>
                </a:solidFill>
              </a:rPr>
              <a:t>Expressions of Worship</a:t>
            </a:r>
          </a:p>
        </p:txBody>
      </p:sp>
      <p:sp>
        <p:nvSpPr>
          <p:cNvPr id="5123" name="Rectangle 3"/>
          <p:cNvSpPr>
            <a:spLocks noGrp="1" noChangeArrowheads="1"/>
          </p:cNvSpPr>
          <p:nvPr>
            <p:ph type="body" idx="1"/>
          </p:nvPr>
        </p:nvSpPr>
        <p:spPr>
          <a:xfrm>
            <a:off x="533400" y="685800"/>
            <a:ext cx="8229600" cy="5562600"/>
          </a:xfrm>
        </p:spPr>
        <p:txBody>
          <a:bodyPr/>
          <a:lstStyle/>
          <a:p>
            <a:pPr marL="0" indent="0" eaLnBrk="1" hangingPunct="1">
              <a:buNone/>
            </a:pPr>
            <a:r>
              <a:rPr lang="en-US" sz="2800" b="1" dirty="0">
                <a:solidFill>
                  <a:schemeClr val="bg1"/>
                </a:solidFill>
              </a:rPr>
              <a:t>10 HEBREW WORDS</a:t>
            </a:r>
          </a:p>
          <a:p>
            <a:pPr marL="0" indent="0" eaLnBrk="1" hangingPunct="1">
              <a:buNone/>
            </a:pPr>
            <a:r>
              <a:rPr lang="en-US" sz="2200" b="1" dirty="0">
                <a:solidFill>
                  <a:schemeClr val="bg1"/>
                </a:solidFill>
              </a:rPr>
              <a:t>Rum = exalt = to be high, to rise or raise</a:t>
            </a:r>
          </a:p>
          <a:p>
            <a:pPr marL="0" indent="0" eaLnBrk="1" hangingPunct="1">
              <a:buNone/>
            </a:pPr>
            <a:r>
              <a:rPr lang="en-US" sz="2200" b="1" dirty="0">
                <a:solidFill>
                  <a:schemeClr val="bg1"/>
                </a:solidFill>
              </a:rPr>
              <a:t>Halal = hallelujah = praise the Lord, expend energy</a:t>
            </a:r>
          </a:p>
          <a:p>
            <a:pPr marL="0" indent="0" eaLnBrk="1" hangingPunct="1">
              <a:buNone/>
            </a:pPr>
            <a:r>
              <a:rPr lang="en-US" sz="2200" b="1" dirty="0" err="1">
                <a:solidFill>
                  <a:schemeClr val="bg1"/>
                </a:solidFill>
              </a:rPr>
              <a:t>Todah</a:t>
            </a:r>
            <a:r>
              <a:rPr lang="en-US" sz="2200" b="1" dirty="0">
                <a:solidFill>
                  <a:schemeClr val="bg1"/>
                </a:solidFill>
              </a:rPr>
              <a:t> and </a:t>
            </a:r>
            <a:r>
              <a:rPr lang="en-US" sz="2200" b="1" dirty="0" err="1">
                <a:solidFill>
                  <a:schemeClr val="bg1"/>
                </a:solidFill>
              </a:rPr>
              <a:t>yadah</a:t>
            </a:r>
            <a:r>
              <a:rPr lang="en-US" sz="2200" b="1" dirty="0">
                <a:solidFill>
                  <a:schemeClr val="bg1"/>
                </a:solidFill>
              </a:rPr>
              <a:t> = extend the hands, adore, praise</a:t>
            </a:r>
          </a:p>
          <a:p>
            <a:pPr marL="0" indent="0" eaLnBrk="1" hangingPunct="1">
              <a:buNone/>
            </a:pPr>
            <a:r>
              <a:rPr lang="en-US" sz="2200" b="1" dirty="0" err="1">
                <a:solidFill>
                  <a:schemeClr val="bg1"/>
                </a:solidFill>
              </a:rPr>
              <a:t>Gheel</a:t>
            </a:r>
            <a:r>
              <a:rPr lang="en-US" sz="2200" b="1" dirty="0">
                <a:solidFill>
                  <a:schemeClr val="bg1"/>
                </a:solidFill>
              </a:rPr>
              <a:t> = to spin around, rejoice, be glad</a:t>
            </a:r>
          </a:p>
          <a:p>
            <a:pPr marL="0" indent="0" eaLnBrk="1" hangingPunct="1">
              <a:buNone/>
            </a:pPr>
            <a:r>
              <a:rPr lang="en-US" sz="2200" b="1" dirty="0" err="1">
                <a:solidFill>
                  <a:schemeClr val="bg1"/>
                </a:solidFill>
              </a:rPr>
              <a:t>Shachah</a:t>
            </a:r>
            <a:r>
              <a:rPr lang="en-US" sz="2200" b="1" dirty="0">
                <a:solidFill>
                  <a:schemeClr val="bg1"/>
                </a:solidFill>
              </a:rPr>
              <a:t> = prostrate, homage to royalty, bow down</a:t>
            </a:r>
          </a:p>
          <a:p>
            <a:pPr marL="0" indent="0" eaLnBrk="1" hangingPunct="1">
              <a:buNone/>
            </a:pPr>
            <a:r>
              <a:rPr lang="en-US" sz="2200" b="1" dirty="0" err="1">
                <a:solidFill>
                  <a:schemeClr val="bg1"/>
                </a:solidFill>
              </a:rPr>
              <a:t>Hagah</a:t>
            </a:r>
            <a:r>
              <a:rPr lang="en-US" sz="2200" b="1" dirty="0">
                <a:solidFill>
                  <a:schemeClr val="bg1"/>
                </a:solidFill>
              </a:rPr>
              <a:t> = imagine, meditate, mourn</a:t>
            </a:r>
          </a:p>
          <a:p>
            <a:pPr marL="0" indent="0" eaLnBrk="1" hangingPunct="1">
              <a:buNone/>
            </a:pPr>
            <a:r>
              <a:rPr lang="en-US" sz="2200" b="1" dirty="0" err="1">
                <a:solidFill>
                  <a:schemeClr val="bg1"/>
                </a:solidFill>
              </a:rPr>
              <a:t>Zamar</a:t>
            </a:r>
            <a:r>
              <a:rPr lang="en-US" sz="2200" b="1" dirty="0">
                <a:solidFill>
                  <a:schemeClr val="bg1"/>
                </a:solidFill>
              </a:rPr>
              <a:t> = to touch the strings or parts of a musical instrument</a:t>
            </a:r>
          </a:p>
          <a:p>
            <a:pPr marL="0" indent="0" eaLnBrk="1" hangingPunct="1">
              <a:buNone/>
            </a:pPr>
            <a:r>
              <a:rPr lang="en-US" sz="2200" b="1" dirty="0">
                <a:solidFill>
                  <a:schemeClr val="bg1"/>
                </a:solidFill>
              </a:rPr>
              <a:t>Raw-nan = to shout, high energy</a:t>
            </a:r>
          </a:p>
          <a:p>
            <a:pPr marL="0" indent="0" eaLnBrk="1" hangingPunct="1">
              <a:buNone/>
            </a:pPr>
            <a:r>
              <a:rPr lang="en-US" sz="2200" b="1" dirty="0" err="1">
                <a:solidFill>
                  <a:schemeClr val="bg1"/>
                </a:solidFill>
              </a:rPr>
              <a:t>Patsach</a:t>
            </a:r>
            <a:r>
              <a:rPr lang="en-US" sz="2200" b="1" dirty="0">
                <a:solidFill>
                  <a:schemeClr val="bg1"/>
                </a:solidFill>
              </a:rPr>
              <a:t> = to break out in joyful sound, high energy</a:t>
            </a:r>
          </a:p>
          <a:p>
            <a:pPr marL="0" indent="0" eaLnBrk="1" hangingPunct="1">
              <a:buNone/>
            </a:pPr>
            <a:endParaRPr lang="en-US" sz="1200" dirty="0">
              <a:solidFill>
                <a:schemeClr val="bg1"/>
              </a:solidFill>
            </a:endParaRPr>
          </a:p>
          <a:p>
            <a:pPr marL="0" indent="0" eaLnBrk="1" hangingPunct="1">
              <a:buNone/>
            </a:pPr>
            <a:r>
              <a:rPr lang="en-US" sz="2200" b="1" i="1" dirty="0">
                <a:solidFill>
                  <a:schemeClr val="bg1"/>
                </a:solidFill>
              </a:rPr>
              <a:t>All these WORSHIP WORDS are found throughout the Bible!</a:t>
            </a:r>
          </a:p>
          <a:p>
            <a:pPr marL="457200" indent="-457200" eaLnBrk="1" hangingPunct="1">
              <a:buFontTx/>
              <a:buAutoNum type="arabicPeriod"/>
            </a:pPr>
            <a:endParaRPr lang="en-US" sz="2800"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873002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81000" y="238062"/>
            <a:ext cx="8229600" cy="1143000"/>
          </a:xfrm>
        </p:spPr>
        <p:txBody>
          <a:bodyPr/>
          <a:lstStyle/>
          <a:p>
            <a:pPr eaLnBrk="1" hangingPunct="1"/>
            <a:r>
              <a:rPr lang="en-US" b="1" dirty="0">
                <a:solidFill>
                  <a:schemeClr val="bg1"/>
                </a:solidFill>
              </a:rPr>
              <a:t>Summary of Worship</a:t>
            </a:r>
          </a:p>
        </p:txBody>
      </p:sp>
      <p:sp>
        <p:nvSpPr>
          <p:cNvPr id="5123" name="Rectangle 3"/>
          <p:cNvSpPr>
            <a:spLocks noGrp="1" noChangeArrowheads="1"/>
          </p:cNvSpPr>
          <p:nvPr>
            <p:ph type="body" idx="1"/>
          </p:nvPr>
        </p:nvSpPr>
        <p:spPr>
          <a:xfrm>
            <a:off x="571500" y="1600200"/>
            <a:ext cx="8001000" cy="4876800"/>
          </a:xfrm>
        </p:spPr>
        <p:txBody>
          <a:bodyPr/>
          <a:lstStyle/>
          <a:p>
            <a:pPr eaLnBrk="1" hangingPunct="1"/>
            <a:r>
              <a:rPr lang="en-US" dirty="0">
                <a:solidFill>
                  <a:schemeClr val="bg1"/>
                </a:solidFill>
              </a:rPr>
              <a:t>Worship is about </a:t>
            </a:r>
            <a:r>
              <a:rPr lang="en-US" u="sng" dirty="0">
                <a:solidFill>
                  <a:schemeClr val="bg1"/>
                </a:solidFill>
              </a:rPr>
              <a:t>ascribing worth</a:t>
            </a:r>
            <a:r>
              <a:rPr lang="en-US" dirty="0">
                <a:solidFill>
                  <a:schemeClr val="bg1"/>
                </a:solidFill>
              </a:rPr>
              <a:t> to God.</a:t>
            </a:r>
          </a:p>
          <a:p>
            <a:pPr eaLnBrk="1" hangingPunct="1"/>
            <a:r>
              <a:rPr lang="en-US" dirty="0">
                <a:solidFill>
                  <a:schemeClr val="bg1"/>
                </a:solidFill>
              </a:rPr>
              <a:t>Worship </a:t>
            </a:r>
            <a:r>
              <a:rPr lang="en-US" u="sng" dirty="0">
                <a:solidFill>
                  <a:schemeClr val="bg1"/>
                </a:solidFill>
              </a:rPr>
              <a:t>begins</a:t>
            </a:r>
            <a:r>
              <a:rPr lang="en-US" dirty="0">
                <a:solidFill>
                  <a:schemeClr val="bg1"/>
                </a:solidFill>
              </a:rPr>
              <a:t> with your heart.</a:t>
            </a:r>
          </a:p>
          <a:p>
            <a:pPr eaLnBrk="1" hangingPunct="1"/>
            <a:r>
              <a:rPr lang="en-US" dirty="0">
                <a:solidFill>
                  <a:schemeClr val="bg1"/>
                </a:solidFill>
              </a:rPr>
              <a:t>Worship </a:t>
            </a:r>
            <a:r>
              <a:rPr lang="en-US" u="sng" dirty="0">
                <a:solidFill>
                  <a:schemeClr val="bg1"/>
                </a:solidFill>
              </a:rPr>
              <a:t>must be</a:t>
            </a:r>
            <a:r>
              <a:rPr lang="en-US" dirty="0">
                <a:solidFill>
                  <a:schemeClr val="bg1"/>
                </a:solidFill>
              </a:rPr>
              <a:t> learned.</a:t>
            </a:r>
          </a:p>
          <a:p>
            <a:pPr eaLnBrk="1" hangingPunct="1"/>
            <a:r>
              <a:rPr lang="en-US" dirty="0">
                <a:solidFill>
                  <a:schemeClr val="bg1"/>
                </a:solidFill>
              </a:rPr>
              <a:t>Worship </a:t>
            </a:r>
            <a:r>
              <a:rPr lang="en-US" u="sng" dirty="0">
                <a:solidFill>
                  <a:schemeClr val="bg1"/>
                </a:solidFill>
              </a:rPr>
              <a:t>must be</a:t>
            </a:r>
            <a:r>
              <a:rPr lang="en-US" dirty="0">
                <a:solidFill>
                  <a:schemeClr val="bg1"/>
                </a:solidFill>
              </a:rPr>
              <a:t> actively pursued.</a:t>
            </a:r>
          </a:p>
          <a:p>
            <a:pPr eaLnBrk="1" hangingPunct="1"/>
            <a:r>
              <a:rPr lang="en-US" dirty="0">
                <a:solidFill>
                  <a:schemeClr val="bg1"/>
                </a:solidFill>
              </a:rPr>
              <a:t>Worship </a:t>
            </a:r>
            <a:r>
              <a:rPr lang="en-US" u="sng" dirty="0">
                <a:solidFill>
                  <a:schemeClr val="bg1"/>
                </a:solidFill>
              </a:rPr>
              <a:t>must be</a:t>
            </a:r>
            <a:r>
              <a:rPr lang="en-US" dirty="0">
                <a:solidFill>
                  <a:schemeClr val="bg1"/>
                </a:solidFill>
              </a:rPr>
              <a:t> expressed.</a:t>
            </a:r>
          </a:p>
          <a:p>
            <a:pPr eaLnBrk="1" hangingPunct="1"/>
            <a:r>
              <a:rPr lang="en-US" dirty="0">
                <a:solidFill>
                  <a:schemeClr val="bg1"/>
                </a:solidFill>
              </a:rPr>
              <a:t>Worship </a:t>
            </a:r>
            <a:r>
              <a:rPr lang="en-US" u="sng" dirty="0">
                <a:solidFill>
                  <a:schemeClr val="bg1"/>
                </a:solidFill>
              </a:rPr>
              <a:t>during</a:t>
            </a:r>
            <a:r>
              <a:rPr lang="en-US" dirty="0">
                <a:solidFill>
                  <a:schemeClr val="bg1"/>
                </a:solidFill>
              </a:rPr>
              <a:t> oriented, disoriented, and reoriented phases in life.</a:t>
            </a:r>
          </a:p>
          <a:p>
            <a:pPr eaLnBrk="1" hangingPunct="1"/>
            <a:endParaRPr lang="en-US"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3024169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4" descr="Worship_I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349375"/>
            <a:ext cx="7620000" cy="5135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 name="Rectangle 2">
            <a:extLst>
              <a:ext uri="{FF2B5EF4-FFF2-40B4-BE49-F238E27FC236}">
                <a16:creationId xmlns:a16="http://schemas.microsoft.com/office/drawing/2014/main" id="{7B7899CD-3F7A-3FF2-5366-AFE6F74DEF0D}"/>
              </a:ext>
            </a:extLst>
          </p:cNvPr>
          <p:cNvSpPr txBox="1">
            <a:spLocks noChangeArrowheads="1"/>
          </p:cNvSpPr>
          <p:nvPr/>
        </p:nvSpPr>
        <p:spPr bwMode="auto">
          <a:xfrm>
            <a:off x="457200" y="274638"/>
            <a:ext cx="8229600" cy="1143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4000" b="1" kern="0" dirty="0">
                <a:solidFill>
                  <a:schemeClr val="bg1"/>
                </a:solidFill>
              </a:rPr>
              <a:t>WORSHIP</a:t>
            </a:r>
          </a:p>
        </p:txBody>
      </p:sp>
    </p:spTree>
    <p:extLst>
      <p:ext uri="{BB962C8B-B14F-4D97-AF65-F5344CB8AC3E}">
        <p14:creationId xmlns:p14="http://schemas.microsoft.com/office/powerpoint/2010/main" val="264175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4000" b="1" dirty="0">
                <a:solidFill>
                  <a:schemeClr val="bg1"/>
                </a:solidFill>
              </a:rPr>
              <a:t>OUR CHURCH CULTURE</a:t>
            </a:r>
          </a:p>
        </p:txBody>
      </p:sp>
      <p:sp>
        <p:nvSpPr>
          <p:cNvPr id="3075" name="Rectangle 3"/>
          <p:cNvSpPr>
            <a:spLocks noGrp="1" noChangeArrowheads="1"/>
          </p:cNvSpPr>
          <p:nvPr>
            <p:ph type="body" idx="1"/>
          </p:nvPr>
        </p:nvSpPr>
        <p:spPr>
          <a:xfrm>
            <a:off x="457200" y="1600200"/>
            <a:ext cx="8229600" cy="4343400"/>
          </a:xfrm>
        </p:spPr>
        <p:txBody>
          <a:bodyPr/>
          <a:lstStyle/>
          <a:p>
            <a:pPr marL="0" indent="0" eaLnBrk="1" hangingPunct="1">
              <a:buNone/>
            </a:pPr>
            <a:r>
              <a:rPr lang="en-US" sz="3600" dirty="0">
                <a:solidFill>
                  <a:schemeClr val="bg1"/>
                </a:solidFill>
                <a:latin typeface="Bahnschrift Condensed" panose="020B0502040204020203" pitchFamily="34" charset="0"/>
              </a:rPr>
              <a:t>We are </a:t>
            </a:r>
            <a:r>
              <a:rPr lang="en-US" sz="3600" u="sng" dirty="0">
                <a:solidFill>
                  <a:schemeClr val="bg1"/>
                </a:solidFill>
                <a:latin typeface="Bahnschrift Condensed" panose="020B0502040204020203" pitchFamily="34" charset="0"/>
              </a:rPr>
              <a:t>biased</a:t>
            </a:r>
            <a:r>
              <a:rPr lang="en-US" sz="3600" dirty="0">
                <a:solidFill>
                  <a:schemeClr val="bg1"/>
                </a:solidFill>
                <a:latin typeface="Bahnschrift Condensed" panose="020B0502040204020203" pitchFamily="34" charset="0"/>
              </a:rPr>
              <a:t> by our own church culture:</a:t>
            </a:r>
          </a:p>
          <a:p>
            <a:pPr marL="742950" indent="-742950" eaLnBrk="1" hangingPunct="1">
              <a:buFont typeface="+mj-lt"/>
              <a:buAutoNum type="arabicPeriod"/>
            </a:pPr>
            <a:r>
              <a:rPr lang="en-US" sz="3600" dirty="0">
                <a:solidFill>
                  <a:schemeClr val="bg1"/>
                </a:solidFill>
                <a:latin typeface="Bahnschrift Condensed" panose="020B0502040204020203" pitchFamily="34" charset="0"/>
              </a:rPr>
              <a:t>We have 200 years of acapella music</a:t>
            </a:r>
          </a:p>
          <a:p>
            <a:pPr marL="742950" indent="-742950" eaLnBrk="1" hangingPunct="1">
              <a:buFont typeface="+mj-lt"/>
              <a:buAutoNum type="arabicPeriod"/>
            </a:pPr>
            <a:r>
              <a:rPr lang="en-US" sz="3600" dirty="0">
                <a:solidFill>
                  <a:schemeClr val="bg1"/>
                </a:solidFill>
                <a:latin typeface="Bahnschrift Condensed" panose="020B0502040204020203" pitchFamily="34" charset="0"/>
              </a:rPr>
              <a:t>We are Bible centric</a:t>
            </a:r>
          </a:p>
          <a:p>
            <a:pPr marL="742950" indent="-742950" eaLnBrk="1" hangingPunct="1">
              <a:buFont typeface="+mj-lt"/>
              <a:buAutoNum type="arabicPeriod"/>
            </a:pPr>
            <a:r>
              <a:rPr lang="en-US" sz="3600" dirty="0">
                <a:solidFill>
                  <a:schemeClr val="bg1"/>
                </a:solidFill>
                <a:latin typeface="Bahnschrift Condensed" panose="020B0502040204020203" pitchFamily="34" charset="0"/>
              </a:rPr>
              <a:t>We emphasize commitment</a:t>
            </a:r>
          </a:p>
          <a:p>
            <a:pPr marL="742950" indent="-742950" eaLnBrk="1" hangingPunct="1">
              <a:buFont typeface="+mj-lt"/>
              <a:buAutoNum type="arabicPeriod"/>
            </a:pPr>
            <a:r>
              <a:rPr lang="en-US" sz="3600" dirty="0">
                <a:solidFill>
                  <a:schemeClr val="bg1"/>
                </a:solidFill>
                <a:latin typeface="Bahnschrift Condensed" panose="020B0502040204020203" pitchFamily="34" charset="0"/>
              </a:rPr>
              <a:t>We are fellowship driven</a:t>
            </a:r>
          </a:p>
          <a:p>
            <a:pPr marL="0" indent="0" eaLnBrk="1" hangingPunct="1">
              <a:buNone/>
            </a:pPr>
            <a:endParaRPr lang="en-US" sz="3600" dirty="0">
              <a:solidFill>
                <a:schemeClr val="bg1"/>
              </a:solidFill>
            </a:endParaRPr>
          </a:p>
          <a:p>
            <a:pPr eaLnBrk="1" hangingPunct="1"/>
            <a:endParaRPr lang="en-US" sz="3600" dirty="0">
              <a:solidFill>
                <a:schemeClr val="bg1"/>
              </a:solidFill>
            </a:endParaRPr>
          </a:p>
        </p:txBody>
      </p:sp>
    </p:spTree>
    <p:extLst>
      <p:ext uri="{BB962C8B-B14F-4D97-AF65-F5344CB8AC3E}">
        <p14:creationId xmlns:p14="http://schemas.microsoft.com/office/powerpoint/2010/main" val="2568939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4000" b="1" dirty="0">
                <a:solidFill>
                  <a:schemeClr val="bg1"/>
                </a:solidFill>
              </a:rPr>
              <a:t>OUR CHURCH CULTURE</a:t>
            </a:r>
          </a:p>
        </p:txBody>
      </p:sp>
      <p:sp>
        <p:nvSpPr>
          <p:cNvPr id="3075" name="Rectangle 3"/>
          <p:cNvSpPr>
            <a:spLocks noGrp="1" noChangeArrowheads="1"/>
          </p:cNvSpPr>
          <p:nvPr>
            <p:ph type="body" idx="1"/>
          </p:nvPr>
        </p:nvSpPr>
        <p:spPr>
          <a:xfrm>
            <a:off x="457200" y="1600200"/>
            <a:ext cx="8229600" cy="4343400"/>
          </a:xfrm>
        </p:spPr>
        <p:txBody>
          <a:bodyPr/>
          <a:lstStyle/>
          <a:p>
            <a:pPr marL="742950" indent="-742950" eaLnBrk="1" hangingPunct="1">
              <a:buFont typeface="+mj-lt"/>
              <a:buAutoNum type="arabicPeriod" startAt="5"/>
            </a:pPr>
            <a:r>
              <a:rPr lang="en-US" sz="3600" dirty="0">
                <a:solidFill>
                  <a:schemeClr val="bg1"/>
                </a:solidFill>
                <a:latin typeface="Bahnschrift Condensed" panose="020B0502040204020203" pitchFamily="34" charset="0"/>
              </a:rPr>
              <a:t>We admire evangelistic enthusiasm</a:t>
            </a:r>
          </a:p>
          <a:p>
            <a:pPr marL="742950" indent="-742950" eaLnBrk="1" hangingPunct="1">
              <a:buFont typeface="+mj-lt"/>
              <a:buAutoNum type="arabicPeriod" startAt="5"/>
            </a:pPr>
            <a:r>
              <a:rPr lang="en-US" sz="3600" dirty="0">
                <a:solidFill>
                  <a:schemeClr val="bg1"/>
                </a:solidFill>
                <a:latin typeface="Bahnschrift Condensed" panose="020B0502040204020203" pitchFamily="34" charset="0"/>
              </a:rPr>
              <a:t>We teach openness and repentance</a:t>
            </a:r>
          </a:p>
          <a:p>
            <a:pPr marL="742950" indent="-742950" eaLnBrk="1" hangingPunct="1">
              <a:buFont typeface="+mj-lt"/>
              <a:buAutoNum type="arabicPeriod" startAt="5"/>
            </a:pPr>
            <a:r>
              <a:rPr lang="en-US" sz="3600" dirty="0">
                <a:solidFill>
                  <a:schemeClr val="bg1"/>
                </a:solidFill>
                <a:latin typeface="Bahnschrift Condensed" panose="020B0502040204020203" pitchFamily="34" charset="0"/>
              </a:rPr>
              <a:t>We have a specific vernacular: </a:t>
            </a:r>
          </a:p>
          <a:p>
            <a:pPr marL="0" indent="0" eaLnBrk="1" hangingPunct="1">
              <a:buNone/>
            </a:pPr>
            <a:r>
              <a:rPr lang="en-US" sz="3600" dirty="0">
                <a:solidFill>
                  <a:schemeClr val="bg1"/>
                </a:solidFill>
                <a:latin typeface="Bahnschrift Condensed" panose="020B0502040204020203" pitchFamily="34" charset="0"/>
              </a:rPr>
              <a:t>Quiet Times, D-times, Friday Devo, Small Groups, Family Groups, Regions, brother, sister, mentor, discipler, weasel dates, encouragement dates, door knocking, etc.</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IN A BOX</a:t>
            </a:r>
          </a:p>
        </p:txBody>
      </p:sp>
      <p:sp>
        <p:nvSpPr>
          <p:cNvPr id="5123" name="Rectangle 3"/>
          <p:cNvSpPr>
            <a:spLocks noGrp="1" noChangeArrowheads="1"/>
          </p:cNvSpPr>
          <p:nvPr>
            <p:ph type="body" idx="1"/>
          </p:nvPr>
        </p:nvSpPr>
        <p:spPr>
          <a:xfrm>
            <a:off x="533400" y="1627632"/>
            <a:ext cx="7924800" cy="4620768"/>
          </a:xfrm>
        </p:spPr>
        <p:txBody>
          <a:bodyPr/>
          <a:lstStyle/>
          <a:p>
            <a:pPr marL="0" indent="0" eaLnBrk="1" hangingPunct="1">
              <a:buNone/>
            </a:pPr>
            <a:endParaRPr lang="en-US" sz="3600" dirty="0">
              <a:solidFill>
                <a:schemeClr val="bg1"/>
              </a:solidFill>
              <a:latin typeface="Bahnschrift Condensed" panose="020B0502040204020203" pitchFamily="34" charset="0"/>
            </a:endParaRPr>
          </a:p>
          <a:p>
            <a:pPr marL="0" indent="0" eaLnBrk="1" hangingPunct="1">
              <a:buNone/>
            </a:pPr>
            <a:endParaRPr lang="en-US" sz="3600" dirty="0">
              <a:solidFill>
                <a:schemeClr val="bg1"/>
              </a:solidFill>
              <a:latin typeface="Bahnschrift Condensed" panose="020B0502040204020203" pitchFamily="34" charset="0"/>
            </a:endParaRPr>
          </a:p>
          <a:p>
            <a:pPr marL="0" indent="0" eaLnBrk="1" hangingPunct="1">
              <a:buNone/>
            </a:pPr>
            <a:endParaRPr lang="en-US" sz="3600" dirty="0">
              <a:solidFill>
                <a:schemeClr val="bg1"/>
              </a:solidFill>
              <a:latin typeface="Bahnschrift Condensed" panose="020B0502040204020203" pitchFamily="34" charset="0"/>
            </a:endParaRPr>
          </a:p>
          <a:p>
            <a:pPr marL="0" indent="0" eaLnBrk="1" hangingPunct="1">
              <a:buNone/>
            </a:pPr>
            <a:r>
              <a:rPr lang="en-US" sz="3600" dirty="0">
                <a:solidFill>
                  <a:schemeClr val="bg1"/>
                </a:solidFill>
                <a:latin typeface="Bahnschrift Condensed" panose="020B0502040204020203" pitchFamily="34" charset="0"/>
              </a:rPr>
              <a:t>WORSHIP is:</a:t>
            </a:r>
          </a:p>
          <a:p>
            <a:pPr eaLnBrk="1" hangingPunct="1"/>
            <a:r>
              <a:rPr lang="en-US" sz="3600" dirty="0">
                <a:solidFill>
                  <a:schemeClr val="bg1"/>
                </a:solidFill>
                <a:latin typeface="Bahnschrift Condensed" panose="020B0502040204020203" pitchFamily="34" charset="0"/>
              </a:rPr>
              <a:t>When I listen to Contemporary Christian music</a:t>
            </a:r>
          </a:p>
          <a:p>
            <a:pPr eaLnBrk="1" hangingPunct="1"/>
            <a:r>
              <a:rPr lang="en-US" sz="3600" dirty="0">
                <a:solidFill>
                  <a:schemeClr val="bg1"/>
                </a:solidFill>
                <a:latin typeface="Bahnschrift Condensed" panose="020B0502040204020203" pitchFamily="34" charset="0"/>
              </a:rPr>
              <a:t>Sunday church</a:t>
            </a:r>
          </a:p>
        </p:txBody>
      </p:sp>
      <p:pic>
        <p:nvPicPr>
          <p:cNvPr id="3" name="Picture 2">
            <a:extLst>
              <a:ext uri="{FF2B5EF4-FFF2-40B4-BE49-F238E27FC236}">
                <a16:creationId xmlns:a16="http://schemas.microsoft.com/office/drawing/2014/main" id="{4FAE96D4-E957-41CF-8731-EF2A3AEF6894}"/>
              </a:ext>
            </a:extLst>
          </p:cNvPr>
          <p:cNvPicPr>
            <a:picLocks noChangeAspect="1"/>
          </p:cNvPicPr>
          <p:nvPr/>
        </p:nvPicPr>
        <p:blipFill>
          <a:blip r:embed="rId3"/>
          <a:stretch>
            <a:fillRect/>
          </a:stretch>
        </p:blipFill>
        <p:spPr>
          <a:xfrm>
            <a:off x="2781300" y="1295400"/>
            <a:ext cx="3581400" cy="2743200"/>
          </a:xfrm>
          <a:prstGeom prst="rect">
            <a:avLst/>
          </a:prstGeom>
        </p:spPr>
      </p:pic>
    </p:spTree>
    <p:extLst>
      <p:ext uri="{BB962C8B-B14F-4D97-AF65-F5344CB8AC3E}">
        <p14:creationId xmlns:p14="http://schemas.microsoft.com/office/powerpoint/2010/main" val="623929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b="1" dirty="0">
                <a:solidFill>
                  <a:schemeClr val="bg1"/>
                </a:solidFill>
              </a:rPr>
              <a:t>Worship Defined</a:t>
            </a:r>
          </a:p>
        </p:txBody>
      </p:sp>
      <p:sp>
        <p:nvSpPr>
          <p:cNvPr id="4099" name="Rectangle 3"/>
          <p:cNvSpPr>
            <a:spLocks noGrp="1" noChangeArrowheads="1"/>
          </p:cNvSpPr>
          <p:nvPr>
            <p:ph type="body" idx="1"/>
          </p:nvPr>
        </p:nvSpPr>
        <p:spPr>
          <a:xfrm>
            <a:off x="457200" y="1600200"/>
            <a:ext cx="8229600" cy="4343400"/>
          </a:xfrm>
        </p:spPr>
        <p:txBody>
          <a:bodyPr/>
          <a:lstStyle/>
          <a:p>
            <a:pPr eaLnBrk="1" hangingPunct="1"/>
            <a:r>
              <a:rPr lang="en-US" sz="3600" dirty="0">
                <a:solidFill>
                  <a:schemeClr val="bg1"/>
                </a:solidFill>
                <a:latin typeface="Bahnschrift Condensed" panose="020B0502040204020203" pitchFamily="34" charset="0"/>
              </a:rPr>
              <a:t>The English word “</a:t>
            </a:r>
            <a:r>
              <a:rPr lang="en-US" sz="3600" u="sng" dirty="0">
                <a:solidFill>
                  <a:schemeClr val="bg1"/>
                </a:solidFill>
                <a:latin typeface="Bahnschrift Condensed" panose="020B0502040204020203" pitchFamily="34" charset="0"/>
              </a:rPr>
              <a:t>worship</a:t>
            </a:r>
            <a:r>
              <a:rPr lang="en-US" sz="3600" dirty="0">
                <a:solidFill>
                  <a:schemeClr val="bg1"/>
                </a:solidFill>
                <a:latin typeface="Bahnschrift Condensed" panose="020B0502040204020203" pitchFamily="34" charset="0"/>
              </a:rPr>
              <a:t>” comes from the Anglo-Saxon (400-600 AD) </a:t>
            </a:r>
            <a:r>
              <a:rPr lang="en-US" sz="3600" u="sng" dirty="0">
                <a:solidFill>
                  <a:schemeClr val="bg1"/>
                </a:solidFill>
                <a:latin typeface="Bahnschrift Condensed" panose="020B0502040204020203" pitchFamily="34" charset="0"/>
              </a:rPr>
              <a:t>weorthscipe</a:t>
            </a:r>
            <a:r>
              <a:rPr lang="en-US" sz="3600" dirty="0">
                <a:solidFill>
                  <a:schemeClr val="bg1"/>
                </a:solidFill>
                <a:latin typeface="Bahnschrift Condensed" panose="020B0502040204020203" pitchFamily="34" charset="0"/>
              </a:rPr>
              <a:t> which meant to ‘ascribe worth’. </a:t>
            </a:r>
          </a:p>
          <a:p>
            <a:pPr eaLnBrk="1" hangingPunct="1"/>
            <a:r>
              <a:rPr lang="en-US" sz="3600" dirty="0">
                <a:solidFill>
                  <a:schemeClr val="bg1"/>
                </a:solidFill>
                <a:latin typeface="Bahnschrift Condensed" panose="020B0502040204020203" pitchFamily="34" charset="0"/>
              </a:rPr>
              <a:t>The word was later modified to </a:t>
            </a:r>
            <a:r>
              <a:rPr lang="en-US" sz="3600" u="sng" dirty="0">
                <a:solidFill>
                  <a:schemeClr val="bg1"/>
                </a:solidFill>
                <a:latin typeface="Bahnschrift Condensed" panose="020B0502040204020203" pitchFamily="34" charset="0"/>
              </a:rPr>
              <a:t>worth</a:t>
            </a:r>
            <a:r>
              <a:rPr lang="en-US" sz="3600" dirty="0">
                <a:solidFill>
                  <a:schemeClr val="bg1"/>
                </a:solidFill>
                <a:latin typeface="Bahnschrift Condensed" panose="020B0502040204020203" pitchFamily="34" charset="0"/>
              </a:rPr>
              <a:t>ship.</a:t>
            </a:r>
          </a:p>
          <a:p>
            <a:pPr eaLnBrk="1" hangingPunct="1"/>
            <a:r>
              <a:rPr lang="en-US" sz="3600" dirty="0">
                <a:solidFill>
                  <a:schemeClr val="bg1"/>
                </a:solidFill>
                <a:latin typeface="Bahnschrift Condensed" panose="020B0502040204020203" pitchFamily="34" charset="0"/>
              </a:rPr>
              <a:t>If you’re a French Canadian citizen addressing the mayor, you would say, “Your worship” to show honor and respect.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Defined</a:t>
            </a:r>
          </a:p>
        </p:txBody>
      </p:sp>
      <p:sp>
        <p:nvSpPr>
          <p:cNvPr id="5123" name="Rectangle 3"/>
          <p:cNvSpPr>
            <a:spLocks noGrp="1" noChangeArrowheads="1"/>
          </p:cNvSpPr>
          <p:nvPr>
            <p:ph type="body" idx="1"/>
          </p:nvPr>
        </p:nvSpPr>
        <p:spPr>
          <a:xfrm>
            <a:off x="685800" y="1600200"/>
            <a:ext cx="7772400" cy="4876800"/>
          </a:xfrm>
        </p:spPr>
        <p:txBody>
          <a:bodyPr/>
          <a:lstStyle/>
          <a:p>
            <a:pPr marL="457200" indent="-457200" eaLnBrk="1" hangingPunct="1">
              <a:buFontTx/>
              <a:buAutoNum type="arabicPeriod"/>
            </a:pPr>
            <a:r>
              <a:rPr lang="en-US" sz="3600" dirty="0">
                <a:solidFill>
                  <a:schemeClr val="bg1"/>
                </a:solidFill>
                <a:latin typeface="Bahnschrift Condensed" panose="020B0502040204020203" pitchFamily="34" charset="0"/>
              </a:rPr>
              <a:t>It honors God</a:t>
            </a:r>
          </a:p>
          <a:p>
            <a:pPr marL="457200" indent="-457200" eaLnBrk="1" hangingPunct="1">
              <a:buFontTx/>
              <a:buAutoNum type="arabicPeriod"/>
            </a:pPr>
            <a:r>
              <a:rPr lang="en-US" sz="3600" dirty="0">
                <a:solidFill>
                  <a:schemeClr val="bg1"/>
                </a:solidFill>
                <a:latin typeface="Bahnschrift Condensed" panose="020B0502040204020203" pitchFamily="34" charset="0"/>
              </a:rPr>
              <a:t>It is directed towards God</a:t>
            </a:r>
          </a:p>
          <a:p>
            <a:pPr marL="457200" indent="-457200" eaLnBrk="1" hangingPunct="1">
              <a:buFontTx/>
              <a:buAutoNum type="arabicPeriod"/>
            </a:pPr>
            <a:r>
              <a:rPr lang="en-US" sz="3600" dirty="0">
                <a:solidFill>
                  <a:schemeClr val="bg1"/>
                </a:solidFill>
                <a:latin typeface="Bahnschrift Condensed" panose="020B0502040204020203" pitchFamily="34" charset="0"/>
              </a:rPr>
              <a:t>It requires involvement on the part of the worshiper.</a:t>
            </a:r>
            <a:endParaRPr lang="en-US" sz="2400" dirty="0">
              <a:solidFill>
                <a:schemeClr val="bg1"/>
              </a:solidFill>
            </a:endParaRPr>
          </a:p>
          <a:p>
            <a:pPr marL="457200" indent="-457200" eaLnBrk="1" hangingPunct="1">
              <a:buFontTx/>
              <a:buAutoNum type="arabicPeriod"/>
            </a:pPr>
            <a:endParaRPr lang="en-US" sz="2400"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2960964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Defined</a:t>
            </a:r>
          </a:p>
        </p:txBody>
      </p:sp>
      <p:sp>
        <p:nvSpPr>
          <p:cNvPr id="5123" name="Rectangle 3"/>
          <p:cNvSpPr>
            <a:spLocks noGrp="1" noChangeArrowheads="1"/>
          </p:cNvSpPr>
          <p:nvPr>
            <p:ph type="body" idx="1"/>
          </p:nvPr>
        </p:nvSpPr>
        <p:spPr>
          <a:xfrm>
            <a:off x="685800" y="1600200"/>
            <a:ext cx="7772400" cy="4876800"/>
          </a:xfrm>
        </p:spPr>
        <p:txBody>
          <a:bodyPr/>
          <a:lstStyle/>
          <a:p>
            <a:pPr marL="0" indent="0" eaLnBrk="1" hangingPunct="1">
              <a:buNone/>
            </a:pPr>
            <a:r>
              <a:rPr lang="en-US" sz="4800" dirty="0">
                <a:solidFill>
                  <a:schemeClr val="bg1"/>
                </a:solidFill>
                <a:latin typeface="Bahnschrift Condensed" panose="020B0502040204020203" pitchFamily="34" charset="0"/>
              </a:rPr>
              <a:t>But the enemy wants me to:</a:t>
            </a:r>
          </a:p>
          <a:p>
            <a:pPr marL="457200" indent="-457200" eaLnBrk="1" hangingPunct="1">
              <a:buFont typeface="+mj-lt"/>
              <a:buAutoNum type="arabicPeriod"/>
            </a:pPr>
            <a:r>
              <a:rPr lang="en-US" sz="3600" dirty="0">
                <a:solidFill>
                  <a:schemeClr val="bg1"/>
                </a:solidFill>
                <a:latin typeface="Bahnschrift Condensed" panose="020B0502040204020203" pitchFamily="34" charset="0"/>
              </a:rPr>
              <a:t>Focus on my difficulties and problems</a:t>
            </a:r>
          </a:p>
          <a:p>
            <a:pPr marL="457200" indent="-457200" eaLnBrk="1" hangingPunct="1">
              <a:buFont typeface="+mj-lt"/>
              <a:buAutoNum type="arabicPeriod"/>
            </a:pPr>
            <a:r>
              <a:rPr lang="en-US" sz="3600" dirty="0">
                <a:solidFill>
                  <a:schemeClr val="bg1"/>
                </a:solidFill>
                <a:latin typeface="Bahnschrift Condensed" panose="020B0502040204020203" pitchFamily="34" charset="0"/>
              </a:rPr>
              <a:t>Feel distant from God</a:t>
            </a:r>
          </a:p>
          <a:p>
            <a:pPr marL="457200" indent="-457200" eaLnBrk="1" hangingPunct="1">
              <a:buFont typeface="+mj-lt"/>
              <a:buAutoNum type="arabicPeriod"/>
            </a:pPr>
            <a:r>
              <a:rPr lang="en-US" sz="3600" dirty="0">
                <a:solidFill>
                  <a:schemeClr val="bg1"/>
                </a:solidFill>
                <a:latin typeface="Bahnschrift Condensed" panose="020B0502040204020203" pitchFamily="34" charset="0"/>
              </a:rPr>
              <a:t>Be distracted and not participate with my heart </a:t>
            </a:r>
          </a:p>
          <a:p>
            <a:pPr eaLnBrk="1" hangingPunct="1"/>
            <a:endParaRPr lang="en-US" sz="2400" dirty="0">
              <a:solidFill>
                <a:schemeClr val="bg1"/>
              </a:solidFill>
            </a:endParaRPr>
          </a:p>
          <a:p>
            <a:pPr marL="457200" indent="-457200" eaLnBrk="1" hangingPunct="1">
              <a:buFontTx/>
              <a:buAutoNum type="arabicPeriod"/>
            </a:pPr>
            <a:endParaRPr lang="en-US" sz="2400"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3247155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b="1" dirty="0">
                <a:solidFill>
                  <a:schemeClr val="bg1"/>
                </a:solidFill>
              </a:rPr>
              <a:t>Worship Defined</a:t>
            </a:r>
          </a:p>
        </p:txBody>
      </p:sp>
      <p:sp>
        <p:nvSpPr>
          <p:cNvPr id="5123" name="Rectangle 3"/>
          <p:cNvSpPr>
            <a:spLocks noGrp="1" noChangeArrowheads="1"/>
          </p:cNvSpPr>
          <p:nvPr>
            <p:ph type="body" idx="1"/>
          </p:nvPr>
        </p:nvSpPr>
        <p:spPr>
          <a:xfrm>
            <a:off x="685800" y="1405446"/>
            <a:ext cx="7772400" cy="4876800"/>
          </a:xfrm>
        </p:spPr>
        <p:txBody>
          <a:bodyPr/>
          <a:lstStyle/>
          <a:p>
            <a:pPr marL="0" indent="0" eaLnBrk="1" hangingPunct="1">
              <a:buNone/>
            </a:pPr>
            <a:r>
              <a:rPr lang="en-US" b="1" dirty="0">
                <a:solidFill>
                  <a:srgbClr val="FFFFFF"/>
                </a:solidFill>
                <a:ea typeface="Tahoma" pitchFamily="34" charset="0"/>
                <a:cs typeface="Tahoma" pitchFamily="34" charset="0"/>
              </a:rPr>
              <a:t>JEREMIAH 32:39-40</a:t>
            </a:r>
          </a:p>
          <a:p>
            <a:pPr marL="0" indent="0" eaLnBrk="1" hangingPunct="1">
              <a:buNone/>
            </a:pPr>
            <a:r>
              <a:rPr lang="en-US" b="0" i="0" dirty="0">
                <a:solidFill>
                  <a:schemeClr val="bg1"/>
                </a:solidFill>
                <a:effectLst/>
              </a:rPr>
              <a:t>God says, “And I will give them one heart and one purpose: to worship me forever, for their own good and for the good of all their descendants. And I will make an everlasting covenant with them: I will never stop doing good for them. </a:t>
            </a:r>
            <a:r>
              <a:rPr lang="en-US" b="1" i="0" u="sng" dirty="0">
                <a:solidFill>
                  <a:schemeClr val="bg1"/>
                </a:solidFill>
                <a:effectLst/>
              </a:rPr>
              <a:t>I will put a desire in their hearts</a:t>
            </a:r>
            <a:r>
              <a:rPr lang="en-US" b="1" i="0" dirty="0">
                <a:solidFill>
                  <a:schemeClr val="bg1"/>
                </a:solidFill>
                <a:effectLst/>
              </a:rPr>
              <a:t> </a:t>
            </a:r>
            <a:r>
              <a:rPr lang="en-US" b="0" i="0" dirty="0">
                <a:solidFill>
                  <a:schemeClr val="bg1"/>
                </a:solidFill>
                <a:effectLst/>
              </a:rPr>
              <a:t>to worship me, and they will never leave me.”</a:t>
            </a:r>
            <a:endParaRPr lang="en-US" i="1" dirty="0">
              <a:solidFill>
                <a:schemeClr val="bg1"/>
              </a:solidFill>
            </a:endParaRPr>
          </a:p>
          <a:p>
            <a:pPr marL="0" indent="0" eaLnBrk="1" hangingPunct="1">
              <a:buNone/>
            </a:pPr>
            <a:endParaRPr lang="en-US" sz="2400" dirty="0">
              <a:solidFill>
                <a:schemeClr val="bg1"/>
              </a:solidFill>
            </a:endParaRPr>
          </a:p>
          <a:p>
            <a:pPr marL="457200" indent="-457200" eaLnBrk="1" hangingPunct="1">
              <a:buFontTx/>
              <a:buAutoNum type="arabicPeriod"/>
            </a:pPr>
            <a:endParaRPr lang="en-US" sz="2400" dirty="0">
              <a:solidFill>
                <a:schemeClr val="bg1"/>
              </a:solidFill>
            </a:endParaRPr>
          </a:p>
          <a:p>
            <a:pPr marL="0" indent="0" eaLnBrk="1" hangingPunct="1">
              <a:buNone/>
            </a:pPr>
            <a:endParaRPr lang="en-US" sz="2400" dirty="0">
              <a:solidFill>
                <a:schemeClr val="bg1"/>
              </a:solidFill>
            </a:endParaRPr>
          </a:p>
        </p:txBody>
      </p:sp>
    </p:spTree>
    <p:extLst>
      <p:ext uri="{BB962C8B-B14F-4D97-AF65-F5344CB8AC3E}">
        <p14:creationId xmlns:p14="http://schemas.microsoft.com/office/powerpoint/2010/main" val="2164778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4404</TotalTime>
  <Words>788</Words>
  <Application>Microsoft Office PowerPoint</Application>
  <PresentationFormat>On-screen Show (4:3)</PresentationFormat>
  <Paragraphs>103</Paragraphs>
  <Slides>17</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Bahnschrift Condensed</vt:lpstr>
      <vt:lpstr>Tahoma</vt:lpstr>
      <vt:lpstr>Wingdings</vt:lpstr>
      <vt:lpstr>Default Design</vt:lpstr>
      <vt:lpstr>WORSHIP 101</vt:lpstr>
      <vt:lpstr>PowerPoint Presentation</vt:lpstr>
      <vt:lpstr>OUR CHURCH CULTURE</vt:lpstr>
      <vt:lpstr>OUR CHURCH CULTURE</vt:lpstr>
      <vt:lpstr>WORSHIP IN A BOX</vt:lpstr>
      <vt:lpstr>Worship Defined</vt:lpstr>
      <vt:lpstr>Worship Defined</vt:lpstr>
      <vt:lpstr>Worship Defined</vt:lpstr>
      <vt:lpstr>Worship Defined</vt:lpstr>
      <vt:lpstr>Worship thru Life</vt:lpstr>
      <vt:lpstr>Worship thru Life</vt:lpstr>
      <vt:lpstr>Worship thru Life</vt:lpstr>
      <vt:lpstr>Learn to Worship</vt:lpstr>
      <vt:lpstr>Learn to Worship</vt:lpstr>
      <vt:lpstr>Learn to Worship</vt:lpstr>
      <vt:lpstr>Expressions of Worship</vt:lpstr>
      <vt:lpstr>Summary of Worship</vt:lpstr>
    </vt:vector>
  </TitlesOfParts>
  <Company>The Boeing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Becoming True Worshippers</dc:title>
  <dc:creator>Mark Hoyle</dc:creator>
  <cp:lastModifiedBy>WCC Sound Crew</cp:lastModifiedBy>
  <cp:revision>120</cp:revision>
  <cp:lastPrinted>2012-10-03T12:22:37Z</cp:lastPrinted>
  <dcterms:created xsi:type="dcterms:W3CDTF">2009-11-11T00:51:55Z</dcterms:created>
  <dcterms:modified xsi:type="dcterms:W3CDTF">2024-06-09T14:02:18Z</dcterms:modified>
</cp:coreProperties>
</file>